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wav"/>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3" r:id="rId1"/>
  </p:sldMasterIdLst>
  <p:notesMasterIdLst>
    <p:notesMasterId r:id="rId38"/>
  </p:notesMasterIdLst>
  <p:sldIdLst>
    <p:sldId id="258" r:id="rId2"/>
    <p:sldId id="275" r:id="rId3"/>
    <p:sldId id="301" r:id="rId4"/>
    <p:sldId id="287" r:id="rId5"/>
    <p:sldId id="302" r:id="rId6"/>
    <p:sldId id="290" r:id="rId7"/>
    <p:sldId id="291" r:id="rId8"/>
    <p:sldId id="274" r:id="rId9"/>
    <p:sldId id="259" r:id="rId10"/>
    <p:sldId id="261" r:id="rId11"/>
    <p:sldId id="260" r:id="rId12"/>
    <p:sldId id="282" r:id="rId13"/>
    <p:sldId id="286" r:id="rId14"/>
    <p:sldId id="265" r:id="rId15"/>
    <p:sldId id="285" r:id="rId16"/>
    <p:sldId id="266" r:id="rId17"/>
    <p:sldId id="273" r:id="rId18"/>
    <p:sldId id="299" r:id="rId19"/>
    <p:sldId id="272" r:id="rId20"/>
    <p:sldId id="267" r:id="rId21"/>
    <p:sldId id="268" r:id="rId22"/>
    <p:sldId id="264" r:id="rId23"/>
    <p:sldId id="263" r:id="rId24"/>
    <p:sldId id="288" r:id="rId25"/>
    <p:sldId id="262" r:id="rId26"/>
    <p:sldId id="276" r:id="rId27"/>
    <p:sldId id="277" r:id="rId28"/>
    <p:sldId id="278" r:id="rId29"/>
    <p:sldId id="279" r:id="rId30"/>
    <p:sldId id="292" r:id="rId31"/>
    <p:sldId id="293" r:id="rId32"/>
    <p:sldId id="294" r:id="rId33"/>
    <p:sldId id="295" r:id="rId34"/>
    <p:sldId id="296" r:id="rId35"/>
    <p:sldId id="297" r:id="rId36"/>
    <p:sldId id="289" r:id="rId37"/>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3" autoAdjust="0"/>
    <p:restoredTop sz="73684" autoAdjust="0"/>
  </p:normalViewPr>
  <p:slideViewPr>
    <p:cSldViewPr>
      <p:cViewPr varScale="1">
        <p:scale>
          <a:sx n="43" d="100"/>
          <a:sy n="43" d="100"/>
        </p:scale>
        <p:origin x="143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68" d="100"/>
          <a:sy n="68" d="100"/>
        </p:scale>
        <p:origin x="-3010" y="-6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B9B107-64D5-4C93-B104-24E2F02DC069}" type="datetimeFigureOut">
              <a:rPr lang="es-AR" smtClean="0"/>
              <a:pPr/>
              <a:t>10/9/2019</a:t>
            </a:fld>
            <a:endParaRPr lang="es-AR"/>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A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AB7937-981C-4BDA-87CD-2AB1FE1E508F}" type="slidenum">
              <a:rPr lang="es-AR" smtClean="0"/>
              <a:pPr/>
              <a:t>‹Nº›</a:t>
            </a:fld>
            <a:endParaRPr lang="es-AR"/>
          </a:p>
        </p:txBody>
      </p:sp>
    </p:spTree>
    <p:extLst>
      <p:ext uri="{BB962C8B-B14F-4D97-AF65-F5344CB8AC3E}">
        <p14:creationId xmlns:p14="http://schemas.microsoft.com/office/powerpoint/2010/main" val="179398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 diapositiva en cuestión nos presenta las</a:t>
            </a:r>
            <a:r>
              <a:rPr lang="es-ES" baseline="0" dirty="0" smtClean="0"/>
              <a:t> distintas posibilidades de la multimedia: desde el grabado del material localmente hasta el uso en espectáculos y dispositivos como celulares…..</a:t>
            </a:r>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8</a:t>
            </a:fld>
            <a:endParaRPr lang="es-AR"/>
          </a:p>
        </p:txBody>
      </p:sp>
    </p:spTree>
    <p:extLst>
      <p:ext uri="{BB962C8B-B14F-4D97-AF65-F5344CB8AC3E}">
        <p14:creationId xmlns:p14="http://schemas.microsoft.com/office/powerpoint/2010/main" val="1478798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lnSpcReduction="10000"/>
          </a:bodyPr>
          <a:lstStyle/>
          <a:p>
            <a:r>
              <a:rPr lang="es-AR" sz="1200" b="1" kern="1200" baseline="0" dirty="0" smtClean="0">
                <a:solidFill>
                  <a:schemeClr val="tx1"/>
                </a:solidFill>
                <a:latin typeface="+mn-lt"/>
                <a:ea typeface="+mn-ea"/>
                <a:cs typeface="+mn-cs"/>
              </a:rPr>
              <a:t>El DVD</a:t>
            </a:r>
          </a:p>
          <a:p>
            <a:r>
              <a:rPr lang="es-ES" sz="1200" kern="1200" baseline="0" dirty="0" smtClean="0">
                <a:solidFill>
                  <a:schemeClr val="tx1"/>
                </a:solidFill>
                <a:latin typeface="+mn-lt"/>
                <a:ea typeface="+mn-ea"/>
                <a:cs typeface="+mn-cs"/>
              </a:rPr>
              <a:t>Éste es sin duda alguna el dispositivo del futuro. Su aparición es bastante</a:t>
            </a:r>
          </a:p>
          <a:p>
            <a:r>
              <a:rPr lang="es-ES" sz="1200" kern="1200" baseline="0" dirty="0" smtClean="0">
                <a:solidFill>
                  <a:schemeClr val="tx1"/>
                </a:solidFill>
                <a:latin typeface="+mn-lt"/>
                <a:ea typeface="+mn-ea"/>
                <a:cs typeface="+mn-cs"/>
              </a:rPr>
              <a:t>reciente y ahora mismo todavía no está muy difundido, pero en poco tiempo</a:t>
            </a:r>
          </a:p>
          <a:p>
            <a:r>
              <a:rPr lang="es-ES" sz="1200" kern="1200" baseline="0" dirty="0" smtClean="0">
                <a:solidFill>
                  <a:schemeClr val="tx1"/>
                </a:solidFill>
                <a:latin typeface="+mn-lt"/>
                <a:ea typeface="+mn-ea"/>
                <a:cs typeface="+mn-cs"/>
              </a:rPr>
              <a:t>llegará a convertirse en el estándar, no sólo en el mundo de la informática, sino en</a:t>
            </a:r>
          </a:p>
          <a:p>
            <a:r>
              <a:rPr lang="es-ES" sz="1200" kern="1200" baseline="0" dirty="0" smtClean="0">
                <a:solidFill>
                  <a:schemeClr val="tx1"/>
                </a:solidFill>
                <a:latin typeface="+mn-lt"/>
                <a:ea typeface="+mn-ea"/>
                <a:cs typeface="+mn-cs"/>
              </a:rPr>
              <a:t>el de la música y el video. Los DVD físicamente parecen iguales a los CD-ROM,</a:t>
            </a:r>
          </a:p>
          <a:p>
            <a:r>
              <a:rPr lang="es-ES" sz="1200" kern="1200" baseline="0" dirty="0" smtClean="0">
                <a:solidFill>
                  <a:schemeClr val="tx1"/>
                </a:solidFill>
                <a:latin typeface="+mn-lt"/>
                <a:ea typeface="+mn-ea"/>
                <a:cs typeface="+mn-cs"/>
              </a:rPr>
              <a:t>y de hecho no difieren mucho, salvo una característica muy importante, que es la</a:t>
            </a:r>
          </a:p>
          <a:p>
            <a:r>
              <a:rPr lang="es-ES" sz="1200" kern="1200" baseline="0" dirty="0" smtClean="0">
                <a:solidFill>
                  <a:schemeClr val="tx1"/>
                </a:solidFill>
                <a:latin typeface="+mn-lt"/>
                <a:ea typeface="+mn-ea"/>
                <a:cs typeface="+mn-cs"/>
              </a:rPr>
              <a:t>capacidad de almacenamiento, que oscila entre los 4 y los 17 Gigas. Esto es</a:t>
            </a:r>
          </a:p>
          <a:p>
            <a:r>
              <a:rPr lang="es-ES" sz="1200" kern="1200" baseline="0" dirty="0" smtClean="0">
                <a:solidFill>
                  <a:schemeClr val="tx1"/>
                </a:solidFill>
                <a:latin typeface="+mn-lt"/>
                <a:ea typeface="+mn-ea"/>
                <a:cs typeface="+mn-cs"/>
              </a:rPr>
              <a:t>realmente importante, porque pueden llegar a almacenar hasta 133 minutos de</a:t>
            </a:r>
          </a:p>
          <a:p>
            <a:r>
              <a:rPr lang="es-ES" sz="1200" kern="1200" baseline="0" dirty="0" smtClean="0">
                <a:solidFill>
                  <a:schemeClr val="tx1"/>
                </a:solidFill>
                <a:latin typeface="+mn-lt"/>
                <a:ea typeface="+mn-ea"/>
                <a:cs typeface="+mn-cs"/>
              </a:rPr>
              <a:t>película de alta resolución, con calidad de sonido Dolby </a:t>
            </a:r>
            <a:r>
              <a:rPr lang="es-ES" sz="1200" kern="1200" baseline="0" dirty="0" err="1" smtClean="0">
                <a:solidFill>
                  <a:schemeClr val="tx1"/>
                </a:solidFill>
                <a:latin typeface="+mn-lt"/>
                <a:ea typeface="+mn-ea"/>
                <a:cs typeface="+mn-cs"/>
              </a:rPr>
              <a:t>Surround</a:t>
            </a:r>
            <a:r>
              <a:rPr lang="es-ES" sz="1200" kern="1200" baseline="0" dirty="0" smtClean="0">
                <a:solidFill>
                  <a:schemeClr val="tx1"/>
                </a:solidFill>
                <a:latin typeface="+mn-lt"/>
                <a:ea typeface="+mn-ea"/>
                <a:cs typeface="+mn-cs"/>
              </a:rPr>
              <a:t> </a:t>
            </a:r>
            <a:r>
              <a:rPr lang="es-ES" sz="1200" kern="1200" baseline="0" dirty="0" err="1" smtClean="0">
                <a:solidFill>
                  <a:schemeClr val="tx1"/>
                </a:solidFill>
                <a:latin typeface="+mn-lt"/>
                <a:ea typeface="+mn-ea"/>
                <a:cs typeface="+mn-cs"/>
              </a:rPr>
              <a:t>Prologic</a:t>
            </a:r>
            <a:r>
              <a:rPr lang="es-ES" sz="1200" kern="1200" baseline="0" dirty="0" smtClean="0">
                <a:solidFill>
                  <a:schemeClr val="tx1"/>
                </a:solidFill>
                <a:latin typeface="+mn-lt"/>
                <a:ea typeface="+mn-ea"/>
                <a:cs typeface="+mn-cs"/>
              </a:rPr>
              <a:t>. Hasta</a:t>
            </a:r>
          </a:p>
          <a:p>
            <a:r>
              <a:rPr lang="es-ES" sz="1200" kern="1200" baseline="0" dirty="0" smtClean="0">
                <a:solidFill>
                  <a:schemeClr val="tx1"/>
                </a:solidFill>
                <a:latin typeface="+mn-lt"/>
                <a:ea typeface="+mn-ea"/>
                <a:cs typeface="+mn-cs"/>
              </a:rPr>
              <a:t>el momento sólo hay disponibles unidades de lectura, y ése es su gran obstáculo,</a:t>
            </a:r>
          </a:p>
          <a:p>
            <a:r>
              <a:rPr lang="es-ES" sz="1200" kern="1200" baseline="0" dirty="0" smtClean="0">
                <a:solidFill>
                  <a:schemeClr val="tx1"/>
                </a:solidFill>
                <a:latin typeface="+mn-lt"/>
                <a:ea typeface="+mn-ea"/>
                <a:cs typeface="+mn-cs"/>
              </a:rPr>
              <a:t>pero sólo es cuestión de esperar.</a:t>
            </a:r>
          </a:p>
          <a:p>
            <a:r>
              <a:rPr lang="es-AR" sz="1200" b="1" kern="1200" baseline="0" dirty="0" smtClean="0">
                <a:solidFill>
                  <a:schemeClr val="tx1"/>
                </a:solidFill>
                <a:latin typeface="+mn-lt"/>
                <a:ea typeface="+mn-ea"/>
                <a:cs typeface="+mn-cs"/>
              </a:rPr>
              <a:t>Discos DVD y CD-ROM</a:t>
            </a:r>
          </a:p>
          <a:p>
            <a:r>
              <a:rPr lang="es-ES" sz="1200" kern="1200" baseline="0" dirty="0" smtClean="0">
                <a:solidFill>
                  <a:schemeClr val="tx1"/>
                </a:solidFill>
                <a:latin typeface="+mn-lt"/>
                <a:ea typeface="+mn-ea"/>
                <a:cs typeface="+mn-cs"/>
              </a:rPr>
              <a:t>¿Por qué si los DVD y los</a:t>
            </a:r>
          </a:p>
          <a:p>
            <a:r>
              <a:rPr lang="es-AR" sz="1200" kern="1200" baseline="0" dirty="0" smtClean="0">
                <a:solidFill>
                  <a:schemeClr val="tx1"/>
                </a:solidFill>
                <a:latin typeface="+mn-lt"/>
                <a:ea typeface="+mn-ea"/>
                <a:cs typeface="+mn-cs"/>
              </a:rPr>
              <a:t>CD-ROM son iguales, cabe</a:t>
            </a:r>
          </a:p>
          <a:p>
            <a:r>
              <a:rPr lang="es-ES" sz="1200" kern="1200" baseline="0" dirty="0" smtClean="0">
                <a:solidFill>
                  <a:schemeClr val="tx1"/>
                </a:solidFill>
                <a:latin typeface="+mn-lt"/>
                <a:ea typeface="+mn-ea"/>
                <a:cs typeface="+mn-cs"/>
              </a:rPr>
              <a:t>mucha más información en unos</a:t>
            </a:r>
          </a:p>
          <a:p>
            <a:r>
              <a:rPr lang="es-ES" sz="1200" kern="1200" baseline="0" dirty="0" smtClean="0">
                <a:solidFill>
                  <a:schemeClr val="tx1"/>
                </a:solidFill>
                <a:latin typeface="+mn-lt"/>
                <a:ea typeface="+mn-ea"/>
                <a:cs typeface="+mn-cs"/>
              </a:rPr>
              <a:t>que en otros? La respuesta la</a:t>
            </a:r>
          </a:p>
          <a:p>
            <a:r>
              <a:rPr lang="es-ES" sz="1200" kern="1200" baseline="0" dirty="0" smtClean="0">
                <a:solidFill>
                  <a:schemeClr val="tx1"/>
                </a:solidFill>
                <a:latin typeface="+mn-lt"/>
                <a:ea typeface="+mn-ea"/>
                <a:cs typeface="+mn-cs"/>
              </a:rPr>
              <a:t>podemos encontrar en la propia</a:t>
            </a:r>
          </a:p>
          <a:p>
            <a:r>
              <a:rPr lang="es-ES" sz="1200" kern="1200" baseline="0" dirty="0" smtClean="0">
                <a:solidFill>
                  <a:schemeClr val="tx1"/>
                </a:solidFill>
                <a:latin typeface="+mn-lt"/>
                <a:ea typeface="+mn-ea"/>
                <a:cs typeface="+mn-cs"/>
              </a:rPr>
              <a:t>estructura física de los DVD.</a:t>
            </a:r>
          </a:p>
          <a:p>
            <a:r>
              <a:rPr lang="es-AR" sz="1200" kern="1200" baseline="0" dirty="0" smtClean="0">
                <a:solidFill>
                  <a:schemeClr val="tx1"/>
                </a:solidFill>
                <a:latin typeface="+mn-lt"/>
                <a:ea typeface="+mn-ea"/>
                <a:cs typeface="+mn-cs"/>
              </a:rPr>
              <a:t>Los DVD tienen más</a:t>
            </a:r>
          </a:p>
          <a:p>
            <a:r>
              <a:rPr lang="es-ES" sz="1200" kern="1200" baseline="0" dirty="0" smtClean="0">
                <a:solidFill>
                  <a:schemeClr val="tx1"/>
                </a:solidFill>
                <a:latin typeface="+mn-lt"/>
                <a:ea typeface="+mn-ea"/>
                <a:cs typeface="+mn-cs"/>
              </a:rPr>
              <a:t>cantidad de huecos o muescas</a:t>
            </a:r>
          </a:p>
          <a:p>
            <a:r>
              <a:rPr lang="es-ES" sz="1200" kern="1200" baseline="0" dirty="0" smtClean="0">
                <a:solidFill>
                  <a:schemeClr val="tx1"/>
                </a:solidFill>
                <a:latin typeface="+mn-lt"/>
                <a:ea typeface="+mn-ea"/>
                <a:cs typeface="+mn-cs"/>
              </a:rPr>
              <a:t>concentradas en cada unidad de</a:t>
            </a:r>
          </a:p>
          <a:p>
            <a:r>
              <a:rPr lang="es-AR" sz="1200" kern="1200" baseline="0" dirty="0" smtClean="0">
                <a:solidFill>
                  <a:schemeClr val="tx1"/>
                </a:solidFill>
                <a:latin typeface="+mn-lt"/>
                <a:ea typeface="+mn-ea"/>
                <a:cs typeface="+mn-cs"/>
              </a:rPr>
              <a:t>superficie. Evidentemente, de</a:t>
            </a:r>
          </a:p>
          <a:p>
            <a:r>
              <a:rPr lang="es-ES" sz="1200" kern="1200" baseline="0" dirty="0" smtClean="0">
                <a:solidFill>
                  <a:schemeClr val="tx1"/>
                </a:solidFill>
                <a:latin typeface="+mn-lt"/>
                <a:ea typeface="+mn-ea"/>
                <a:cs typeface="+mn-cs"/>
              </a:rPr>
              <a:t>esta manera se puede almacenar mucha más información. Pero para poder leer y</a:t>
            </a:r>
          </a:p>
          <a:p>
            <a:r>
              <a:rPr lang="es-ES" sz="1200" kern="1200" baseline="0" dirty="0" smtClean="0">
                <a:solidFill>
                  <a:schemeClr val="tx1"/>
                </a:solidFill>
                <a:latin typeface="+mn-lt"/>
                <a:ea typeface="+mn-ea"/>
                <a:cs typeface="+mn-cs"/>
              </a:rPr>
              <a:t>escribir con esa concentración por unidad de superficie es necesario disponer de un</a:t>
            </a:r>
          </a:p>
          <a:p>
            <a:r>
              <a:rPr lang="es-ES" sz="1200" kern="1200" baseline="0" dirty="0" smtClean="0">
                <a:solidFill>
                  <a:schemeClr val="tx1"/>
                </a:solidFill>
                <a:latin typeface="+mn-lt"/>
                <a:ea typeface="+mn-ea"/>
                <a:cs typeface="+mn-cs"/>
              </a:rPr>
              <a:t>láser mucho más sensible. Aparte pueden almacenar información en varias capas,</a:t>
            </a:r>
          </a:p>
          <a:p>
            <a:r>
              <a:rPr lang="es-ES" sz="1200" kern="1200" baseline="0" dirty="0" smtClean="0">
                <a:solidFill>
                  <a:schemeClr val="tx1"/>
                </a:solidFill>
                <a:latin typeface="+mn-lt"/>
                <a:ea typeface="+mn-ea"/>
                <a:cs typeface="+mn-cs"/>
              </a:rPr>
              <a:t>ampliando aún más su capacidad.</a:t>
            </a:r>
          </a:p>
          <a:p>
            <a:endParaRPr lang="es-AR" dirty="0" smtClean="0"/>
          </a:p>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17</a:t>
            </a:fld>
            <a:endParaRPr lang="es-AR"/>
          </a:p>
        </p:txBody>
      </p:sp>
    </p:spTree>
    <p:extLst>
      <p:ext uri="{BB962C8B-B14F-4D97-AF65-F5344CB8AC3E}">
        <p14:creationId xmlns:p14="http://schemas.microsoft.com/office/powerpoint/2010/main" val="2354485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xfrm>
            <a:off x="685800" y="4287838"/>
            <a:ext cx="5486400" cy="4062412"/>
          </a:xfrm>
          <a:noFill/>
          <a:ln/>
        </p:spPr>
        <p:txBody>
          <a:bodyPr>
            <a:normAutofit fontScale="92500" lnSpcReduction="20000"/>
          </a:bodyPr>
          <a:lstStyle/>
          <a:p>
            <a:r>
              <a:rPr lang="es-ES" b="1" dirty="0" smtClean="0"/>
              <a:t>La empresa </a:t>
            </a:r>
            <a:r>
              <a:rPr lang="es-ES" b="1" dirty="0" err="1" smtClean="0"/>
              <a:t>Mosaid</a:t>
            </a:r>
            <a:r>
              <a:rPr lang="es-ES" b="1" dirty="0" smtClean="0"/>
              <a:t> Technologies presentó su HLSSD (</a:t>
            </a:r>
            <a:r>
              <a:rPr lang="es-ES" b="1" dirty="0" err="1" smtClean="0"/>
              <a:t>HyperLink</a:t>
            </a:r>
            <a:r>
              <a:rPr lang="es-ES" b="1" dirty="0" smtClean="0"/>
              <a:t> </a:t>
            </a:r>
            <a:r>
              <a:rPr lang="es-ES" b="1" dirty="0" err="1" smtClean="0"/>
              <a:t>solid-state</a:t>
            </a:r>
            <a:r>
              <a:rPr lang="es-ES" b="1" dirty="0" smtClean="0"/>
              <a:t> drive), un disco de estado sólido que alcanza una capacidad del orden de los terabytes usando un único dispositivo controlador. La unidad utiliza tecnología HLNAND propietaria de </a:t>
            </a:r>
            <a:r>
              <a:rPr lang="es-ES" b="1" dirty="0" err="1" smtClean="0"/>
              <a:t>Mosaid</a:t>
            </a:r>
            <a:r>
              <a:rPr lang="es-ES" b="1" dirty="0" smtClean="0"/>
              <a:t>, empresa que intentará posicionar a sus </a:t>
            </a:r>
            <a:r>
              <a:rPr lang="es-ES" b="1" dirty="0" err="1" smtClean="0"/>
              <a:t>HLSSDs</a:t>
            </a:r>
            <a:r>
              <a:rPr lang="es-ES" b="1" dirty="0" smtClean="0"/>
              <a:t> como soluciones de almacenamiento de alta performance para empresas.</a:t>
            </a:r>
          </a:p>
          <a:p>
            <a:r>
              <a:rPr lang="es-ES" dirty="0" smtClean="0"/>
              <a:t>El prototipo de HLSSD de </a:t>
            </a:r>
            <a:r>
              <a:rPr lang="es-ES" b="1" dirty="0" err="1" smtClean="0"/>
              <a:t>Mosaid</a:t>
            </a:r>
            <a:r>
              <a:rPr lang="es-ES" b="1" dirty="0" smtClean="0"/>
              <a:t> </a:t>
            </a:r>
            <a:r>
              <a:rPr lang="es-ES" dirty="0" smtClean="0"/>
              <a:t>utiliza un controlador FPGA Serial ATA III para entregar una capacidad de 2 TB a través de cuatro canales HLNAND, con 16 paquetes </a:t>
            </a:r>
            <a:r>
              <a:rPr lang="es-ES" dirty="0" err="1" smtClean="0"/>
              <a:t>multi</a:t>
            </a:r>
            <a:r>
              <a:rPr lang="es-ES" dirty="0" smtClean="0"/>
              <a:t>-chip (MCP, </a:t>
            </a:r>
            <a:r>
              <a:rPr lang="es-ES" dirty="0" err="1" smtClean="0"/>
              <a:t>multi</a:t>
            </a:r>
            <a:r>
              <a:rPr lang="es-ES" dirty="0" smtClean="0"/>
              <a:t>-chip </a:t>
            </a:r>
            <a:r>
              <a:rPr lang="es-ES" dirty="0" err="1" smtClean="0"/>
              <a:t>packages</a:t>
            </a:r>
            <a:r>
              <a:rPr lang="es-ES" dirty="0" smtClean="0"/>
              <a:t>) de 32 GB de HLNAND cada uno. En comparación, un SSD convencional requiere cuatro controladores SATA más un controlador de </a:t>
            </a:r>
            <a:r>
              <a:rPr lang="es-ES" dirty="0" err="1" smtClean="0"/>
              <a:t>hub</a:t>
            </a:r>
            <a:r>
              <a:rPr lang="es-ES" dirty="0" smtClean="0"/>
              <a:t> Serial ATA III, operando sobre 32 canales, para ofrecer una capacidad de 2 TB.</a:t>
            </a:r>
          </a:p>
          <a:p>
            <a:r>
              <a:rPr lang="es-ES" dirty="0" smtClean="0"/>
              <a:t>La memoria HLNAND es una solución propietaria de alta performance que combina la tecnología de memoria </a:t>
            </a:r>
            <a:r>
              <a:rPr lang="es-ES" dirty="0" err="1" smtClean="0"/>
              <a:t>HyperLink</a:t>
            </a:r>
            <a:r>
              <a:rPr lang="es-ES" dirty="0" smtClean="0"/>
              <a:t> de alta performance de </a:t>
            </a:r>
            <a:r>
              <a:rPr lang="es-ES" dirty="0" err="1" smtClean="0"/>
              <a:t>Mosaid</a:t>
            </a:r>
            <a:r>
              <a:rPr lang="es-ES" dirty="0" smtClean="0"/>
              <a:t> con tecnología estándar de celdas flash NAND para brindar un avanzado conjunto de características, alcanzando anchos de banda sostenidos de E/S superiores en más de diez veces con respecto a la memoria flash convencional, según lo informado por </a:t>
            </a:r>
            <a:r>
              <a:rPr lang="es-ES" dirty="0" err="1" smtClean="0"/>
              <a:t>Mosaid</a:t>
            </a:r>
            <a:r>
              <a:rPr lang="es-ES" dirty="0" smtClean="0"/>
              <a:t>.</a:t>
            </a:r>
            <a:br>
              <a:rPr lang="es-ES" dirty="0" smtClean="0"/>
            </a:br>
            <a:r>
              <a:rPr lang="es-ES" dirty="0" smtClean="0"/>
              <a:t/>
            </a:r>
            <a:br>
              <a:rPr lang="es-ES" dirty="0" smtClean="0"/>
            </a:br>
            <a:r>
              <a:rPr lang="es-ES" dirty="0" smtClean="0"/>
              <a:t>Los centros de datos de la actualidad están diseñados con cuatro niveles de dispositivos de almacenamiento: cintas de bajo costo y baja performance, discos rígidos Serial ATA, discos rígidos SAS de mayor performance y </a:t>
            </a:r>
            <a:r>
              <a:rPr lang="es-ES" dirty="0" err="1" smtClean="0"/>
              <a:t>SSDs.</a:t>
            </a:r>
            <a:r>
              <a:rPr lang="es-ES" dirty="0" smtClean="0"/>
              <a:t> Una arquitectura semejante requiere mecanismos inteligentes para determinar qué datos deben ubicarse en los dispositivos más veloces, y cuáles en los de menor performance.</a:t>
            </a:r>
            <a:br>
              <a:rPr lang="es-ES" dirty="0" smtClean="0"/>
            </a:br>
            <a:r>
              <a:rPr lang="es-ES" dirty="0" smtClean="0"/>
              <a:t/>
            </a:r>
            <a:br>
              <a:rPr lang="es-ES" dirty="0" smtClean="0"/>
            </a:br>
            <a:r>
              <a:rPr lang="es-ES" dirty="0" smtClean="0"/>
              <a:t>Con los discos HLSSD de </a:t>
            </a:r>
            <a:r>
              <a:rPr lang="es-ES" dirty="0" err="1" smtClean="0"/>
              <a:t>Mosaid</a:t>
            </a:r>
            <a:r>
              <a:rPr lang="es-ES" dirty="0" smtClean="0"/>
              <a:t>, la arquitectura se reduce a sólo dos capas: discos rígidos Serial ATA y </a:t>
            </a:r>
            <a:r>
              <a:rPr lang="es-ES" dirty="0" err="1" smtClean="0"/>
              <a:t>HLSSDs.</a:t>
            </a:r>
            <a:r>
              <a:rPr lang="es-ES" dirty="0" smtClean="0"/>
              <a:t> Como resultado, los mecanismos requeridos para administrar el almacenamiento se simplifican, con lo cual se reduce también el costo de propiedad en términos de consumo energético, superficie ocupada, enfriamiento, mantenimiento, etc.</a:t>
            </a:r>
            <a:br>
              <a:rPr lang="es-ES" dirty="0" smtClean="0"/>
            </a:br>
            <a:r>
              <a:rPr lang="es-ES" dirty="0" smtClean="0"/>
              <a:t/>
            </a:r>
            <a:br>
              <a:rPr lang="es-ES" dirty="0" smtClean="0"/>
            </a:br>
            <a:r>
              <a:rPr lang="es-ES" dirty="0" smtClean="0"/>
              <a:t>Para mediados de 2013, </a:t>
            </a:r>
            <a:r>
              <a:rPr lang="es-ES" dirty="0" err="1" smtClean="0"/>
              <a:t>Mosaid</a:t>
            </a:r>
            <a:r>
              <a:rPr lang="es-ES" dirty="0" smtClean="0"/>
              <a:t> planea lanzar discos HLSSD de 2, 4 y 8 TB que usarán un controlador HLNAND fabricado bajo una tecnología de proceso de 40nm.</a:t>
            </a:r>
          </a:p>
          <a:p>
            <a:endParaRPr lang="es-ES_tradnl" dirty="0" smtClean="0"/>
          </a:p>
        </p:txBody>
      </p:sp>
    </p:spTree>
    <p:extLst>
      <p:ext uri="{BB962C8B-B14F-4D97-AF65-F5344CB8AC3E}">
        <p14:creationId xmlns:p14="http://schemas.microsoft.com/office/powerpoint/2010/main" val="2175203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19</a:t>
            </a:fld>
            <a:endParaRPr lang="es-AR"/>
          </a:p>
        </p:txBody>
      </p:sp>
    </p:spTree>
    <p:extLst>
      <p:ext uri="{BB962C8B-B14F-4D97-AF65-F5344CB8AC3E}">
        <p14:creationId xmlns:p14="http://schemas.microsoft.com/office/powerpoint/2010/main" val="2010105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sz="1200" b="1" kern="1200" baseline="0" dirty="0" smtClean="0">
              <a:solidFill>
                <a:schemeClr val="tx1"/>
              </a:solidFill>
              <a:latin typeface="+mn-lt"/>
              <a:ea typeface="+mn-ea"/>
              <a:cs typeface="+mn-cs"/>
            </a:endParaRPr>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20</a:t>
            </a:fld>
            <a:endParaRPr lang="es-AR"/>
          </a:p>
        </p:txBody>
      </p:sp>
    </p:spTree>
    <p:extLst>
      <p:ext uri="{BB962C8B-B14F-4D97-AF65-F5344CB8AC3E}">
        <p14:creationId xmlns:p14="http://schemas.microsoft.com/office/powerpoint/2010/main" val="3508382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21</a:t>
            </a:fld>
            <a:endParaRPr lang="es-AR"/>
          </a:p>
        </p:txBody>
      </p:sp>
    </p:spTree>
    <p:extLst>
      <p:ext uri="{BB962C8B-B14F-4D97-AF65-F5344CB8AC3E}">
        <p14:creationId xmlns:p14="http://schemas.microsoft.com/office/powerpoint/2010/main" val="655019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22</a:t>
            </a:fld>
            <a:endParaRPr lang="es-AR"/>
          </a:p>
        </p:txBody>
      </p:sp>
    </p:spTree>
    <p:extLst>
      <p:ext uri="{BB962C8B-B14F-4D97-AF65-F5344CB8AC3E}">
        <p14:creationId xmlns:p14="http://schemas.microsoft.com/office/powerpoint/2010/main" val="177108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23</a:t>
            </a:fld>
            <a:endParaRPr lang="es-AR"/>
          </a:p>
        </p:txBody>
      </p:sp>
    </p:spTree>
    <p:extLst>
      <p:ext uri="{BB962C8B-B14F-4D97-AF65-F5344CB8AC3E}">
        <p14:creationId xmlns:p14="http://schemas.microsoft.com/office/powerpoint/2010/main" val="683339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24</a:t>
            </a:fld>
            <a:endParaRPr lang="es-AR"/>
          </a:p>
        </p:txBody>
      </p:sp>
    </p:spTree>
    <p:extLst>
      <p:ext uri="{BB962C8B-B14F-4D97-AF65-F5344CB8AC3E}">
        <p14:creationId xmlns:p14="http://schemas.microsoft.com/office/powerpoint/2010/main" val="343108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25</a:t>
            </a:fld>
            <a:endParaRPr lang="es-AR"/>
          </a:p>
        </p:txBody>
      </p:sp>
    </p:spTree>
    <p:extLst>
      <p:ext uri="{BB962C8B-B14F-4D97-AF65-F5344CB8AC3E}">
        <p14:creationId xmlns:p14="http://schemas.microsoft.com/office/powerpoint/2010/main" val="27879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26</a:t>
            </a:fld>
            <a:endParaRPr lang="es-AR"/>
          </a:p>
        </p:txBody>
      </p:sp>
    </p:spTree>
    <p:extLst>
      <p:ext uri="{BB962C8B-B14F-4D97-AF65-F5344CB8AC3E}">
        <p14:creationId xmlns:p14="http://schemas.microsoft.com/office/powerpoint/2010/main" val="349720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9</a:t>
            </a:fld>
            <a:endParaRPr lang="es-AR"/>
          </a:p>
        </p:txBody>
      </p:sp>
    </p:spTree>
    <p:extLst>
      <p:ext uri="{BB962C8B-B14F-4D97-AF65-F5344CB8AC3E}">
        <p14:creationId xmlns:p14="http://schemas.microsoft.com/office/powerpoint/2010/main" val="2478521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27</a:t>
            </a:fld>
            <a:endParaRPr lang="es-AR"/>
          </a:p>
        </p:txBody>
      </p:sp>
    </p:spTree>
    <p:extLst>
      <p:ext uri="{BB962C8B-B14F-4D97-AF65-F5344CB8AC3E}">
        <p14:creationId xmlns:p14="http://schemas.microsoft.com/office/powerpoint/2010/main" val="507305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28</a:t>
            </a:fld>
            <a:endParaRPr lang="es-AR"/>
          </a:p>
        </p:txBody>
      </p:sp>
    </p:spTree>
    <p:extLst>
      <p:ext uri="{BB962C8B-B14F-4D97-AF65-F5344CB8AC3E}">
        <p14:creationId xmlns:p14="http://schemas.microsoft.com/office/powerpoint/2010/main" val="613539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29</a:t>
            </a:fld>
            <a:endParaRPr lang="es-AR"/>
          </a:p>
        </p:txBody>
      </p:sp>
    </p:spTree>
    <p:extLst>
      <p:ext uri="{BB962C8B-B14F-4D97-AF65-F5344CB8AC3E}">
        <p14:creationId xmlns:p14="http://schemas.microsoft.com/office/powerpoint/2010/main" val="2488206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10</a:t>
            </a:fld>
            <a:endParaRPr lang="es-AR"/>
          </a:p>
        </p:txBody>
      </p:sp>
    </p:spTree>
    <p:extLst>
      <p:ext uri="{BB962C8B-B14F-4D97-AF65-F5344CB8AC3E}">
        <p14:creationId xmlns:p14="http://schemas.microsoft.com/office/powerpoint/2010/main" val="1489543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11</a:t>
            </a:fld>
            <a:endParaRPr lang="es-AR"/>
          </a:p>
        </p:txBody>
      </p:sp>
    </p:spTree>
    <p:extLst>
      <p:ext uri="{BB962C8B-B14F-4D97-AF65-F5344CB8AC3E}">
        <p14:creationId xmlns:p14="http://schemas.microsoft.com/office/powerpoint/2010/main" val="2695101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4EE1A948-AACA-4E24-A965-FCCC88350271}" type="slidenum">
              <a:rPr lang="es-ES_tradnl" smtClean="0"/>
              <a:pPr/>
              <a:t>12</a:t>
            </a:fld>
            <a:endParaRPr lang="es-ES_tradnl"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normAutofit fontScale="32500" lnSpcReduction="20000"/>
          </a:bodyPr>
          <a:lstStyle/>
          <a:p>
            <a:r>
              <a:rPr lang="es-AR" b="1" smtClean="0"/>
              <a:t>La interfaz visual digital es una interfaz de vídeo diseñada para obtener la máxima calidad de visualización</a:t>
            </a:r>
          </a:p>
          <a:p>
            <a:r>
              <a:rPr lang="es-AR" smtClean="0"/>
              <a:t>posible en pantallas digitales, tales como los monitores de cristal líquido de pantalla plana y los proyectores</a:t>
            </a:r>
          </a:p>
          <a:p>
            <a:r>
              <a:rPr lang="es-AR" smtClean="0"/>
              <a:t>digitales. Fue desarrollada por el consorcio industrial </a:t>
            </a:r>
            <a:r>
              <a:rPr lang="es-AR" b="1" smtClean="0"/>
              <a:t>DDWG4. </a:t>
            </a:r>
          </a:p>
          <a:p>
            <a:endParaRPr lang="es-AR" b="1" smtClean="0"/>
          </a:p>
          <a:p>
            <a:r>
              <a:rPr lang="es-AR" b="1" smtClean="0"/>
              <a:t>Por extensión del lenguaje, al conector de dicha </a:t>
            </a:r>
            <a:r>
              <a:rPr lang="es-AR" smtClean="0"/>
              <a:t>interfaz se le llama conector tipo </a:t>
            </a:r>
            <a:r>
              <a:rPr lang="es-AR" b="1" smtClean="0"/>
              <a:t>DVI.</a:t>
            </a:r>
          </a:p>
          <a:p>
            <a:endParaRPr lang="es-AR" smtClean="0"/>
          </a:p>
          <a:p>
            <a:r>
              <a:rPr lang="es-AR" smtClean="0"/>
              <a:t>El enfoque que adopta </a:t>
            </a:r>
            <a:r>
              <a:rPr lang="es-AR" b="1" smtClean="0"/>
              <a:t>DVI, se basa en que el brillo de los píxeles se transmite en forma de lista de números</a:t>
            </a:r>
          </a:p>
          <a:p>
            <a:r>
              <a:rPr lang="es-AR" smtClean="0"/>
              <a:t>binarios. Cuando la pantalla está establecida a su resolución nativa, sólo tiene que leer cada número y aplicar</a:t>
            </a:r>
          </a:p>
          <a:p>
            <a:r>
              <a:rPr lang="es-AR" smtClean="0"/>
              <a:t>ese brillo al píxel apropiado. De esta forma, cada píxel del buffer de salida de la fuente se corresponde</a:t>
            </a:r>
          </a:p>
          <a:p>
            <a:r>
              <a:rPr lang="es-AR" smtClean="0"/>
              <a:t>directamente con un píxel en la pantalla, mientras que con una señal analógica el aspecto de cada píxel puede</a:t>
            </a:r>
          </a:p>
          <a:p>
            <a:r>
              <a:rPr lang="es-AR" smtClean="0"/>
              <a:t>verse afectado por sus píxeles adyacentes, así como por el ruido eléctrico y otras formas de distorsión</a:t>
            </a:r>
          </a:p>
          <a:p>
            <a:r>
              <a:rPr lang="es-AR" smtClean="0"/>
              <a:t>Analógica</a:t>
            </a:r>
          </a:p>
          <a:p>
            <a:endParaRPr lang="es-AR" smtClean="0"/>
          </a:p>
          <a:p>
            <a:r>
              <a:rPr lang="es-AR" smtClean="0"/>
              <a:t>CARACTERÍSTICAS TÉCNICAS</a:t>
            </a:r>
          </a:p>
          <a:p>
            <a:endParaRPr lang="es-AR" b="1" smtClean="0"/>
          </a:p>
          <a:p>
            <a:r>
              <a:rPr lang="es-AR" b="1" smtClean="0"/>
              <a:t>El formato de datos de DVI está basado en el formato de serie Panel Link, desarrollado por el fabricante de</a:t>
            </a:r>
          </a:p>
          <a:p>
            <a:r>
              <a:rPr lang="es-AR" smtClean="0"/>
              <a:t>semiconductores Silicon Image Inc. Emplea </a:t>
            </a:r>
            <a:r>
              <a:rPr lang="es-AR" b="1" smtClean="0"/>
              <a:t>TMDS5. Un enlace DVI consiste en un cable de cuatro pares</a:t>
            </a:r>
          </a:p>
          <a:p>
            <a:r>
              <a:rPr lang="es-AR" smtClean="0"/>
              <a:t>trenzados: uno para cada color primario (rojo, verde, y azul) y otro para el "reloj" (que sincroniza la</a:t>
            </a:r>
          </a:p>
          <a:p>
            <a:r>
              <a:rPr lang="es-AR" smtClean="0"/>
              <a:t>transmisión). La sincronización de la señal es casi igual que la de una señal analógica de vídeo. </a:t>
            </a:r>
          </a:p>
          <a:p>
            <a:endParaRPr lang="es-AR" smtClean="0"/>
          </a:p>
          <a:p>
            <a:r>
              <a:rPr lang="es-AR" smtClean="0"/>
              <a:t>La imagen se transmite línea por línea con intervalos de borrado entre cada línea y entre cada fotograma. No se usa</a:t>
            </a:r>
          </a:p>
          <a:p>
            <a:r>
              <a:rPr lang="es-AR" smtClean="0"/>
              <a:t>compresión ni transmisión por paquetes y no admite que sólo se transmitan las zonas cambiadas de la imagen.</a:t>
            </a:r>
          </a:p>
          <a:p>
            <a:r>
              <a:rPr lang="es-AR" smtClean="0"/>
              <a:t>Esto significa que la pantalla entera se transmite constantemente.</a:t>
            </a:r>
          </a:p>
          <a:p>
            <a:endParaRPr lang="es-AR" b="1" smtClean="0"/>
          </a:p>
          <a:p>
            <a:r>
              <a:rPr lang="es-AR" b="1" smtClean="0"/>
              <a:t>Con un solo enlace DVI (o Single Link), la máxima resolución posible a 60 Hz es de 2,6 mega píxeles. Por esto,</a:t>
            </a:r>
          </a:p>
          <a:p>
            <a:r>
              <a:rPr lang="es-AR" b="1" smtClean="0"/>
              <a:t>el conector DVI admite un segundo enlace (Dual Link), con otro conjunto de pares trenzados para el rojo, el</a:t>
            </a:r>
          </a:p>
          <a:p>
            <a:r>
              <a:rPr lang="es-AR" smtClean="0"/>
              <a:t>verde y el azul. Cuando se requiere un ancho de banda mayor que el que permite un solo enlace, el segundo se</a:t>
            </a:r>
          </a:p>
          <a:p>
            <a:r>
              <a:rPr lang="es-AR" smtClean="0"/>
              <a:t>activa, y los dos pueden emitir píxeles alternos. </a:t>
            </a:r>
          </a:p>
          <a:p>
            <a:endParaRPr lang="es-AR" smtClean="0"/>
          </a:p>
          <a:p>
            <a:r>
              <a:rPr lang="es-AR" smtClean="0"/>
              <a:t>El estándar </a:t>
            </a:r>
            <a:r>
              <a:rPr lang="es-AR" b="1" smtClean="0"/>
              <a:t>DVI especifica un límite máximo de 165 MHz para </a:t>
            </a:r>
            <a:r>
              <a:rPr lang="es-AR" smtClean="0"/>
              <a:t>los enlaces únicos, de forma que los modos de pantalla que requieran una frecuencia inferior deben usar el modo de enlace único, y los que requieran más deben establecer el modo de enlace doble. Cuando se usan los</a:t>
            </a:r>
          </a:p>
          <a:p>
            <a:r>
              <a:rPr lang="es-AR" smtClean="0"/>
              <a:t>dos enlaces, cada uno puede sobrepasar los 165 MHz. El segundo enlace también se puede usar cuando se necesiten más de 24 bits por píxel, en cuyo caso transmite los bits menos significativos.</a:t>
            </a:r>
          </a:p>
          <a:p>
            <a:endParaRPr lang="es-AR" smtClean="0"/>
          </a:p>
          <a:p>
            <a:r>
              <a:rPr lang="es-AR" smtClean="0"/>
              <a:t>Al igual que los conectores analógicos VGA modernos, </a:t>
            </a:r>
            <a:r>
              <a:rPr lang="es-AR" b="1" smtClean="0"/>
              <a:t>el conector DVI tiene pines para el canal de datos de</a:t>
            </a:r>
          </a:p>
          <a:p>
            <a:r>
              <a:rPr lang="es-AR" b="1" smtClean="0"/>
              <a:t>pantalla, versión 2 (DDC 2) que permite al adaptador gráfico leer los datos de identificación de pantalla</a:t>
            </a:r>
          </a:p>
          <a:p>
            <a:r>
              <a:rPr lang="es-AR" b="1" smtClean="0"/>
              <a:t>extendidos (EDID).</a:t>
            </a:r>
          </a:p>
          <a:p>
            <a:endParaRPr lang="es-AR" smtClean="0"/>
          </a:p>
          <a:p>
            <a:r>
              <a:rPr lang="es-AR" smtClean="0"/>
              <a:t>EL CONECTOR</a:t>
            </a:r>
          </a:p>
          <a:p>
            <a:endParaRPr lang="es-AR" smtClean="0"/>
          </a:p>
          <a:p>
            <a:r>
              <a:rPr lang="es-AR" smtClean="0"/>
              <a:t>Las señales digitales nativas </a:t>
            </a:r>
            <a:r>
              <a:rPr lang="es-AR" b="1" smtClean="0"/>
              <a:t>DVI se trasmiten a través de los pines que posee el conector. En los sistemas de</a:t>
            </a:r>
          </a:p>
          <a:p>
            <a:r>
              <a:rPr lang="es-AR" b="1" smtClean="0"/>
              <a:t>doble enlace, se proporcionan pines adicionales para la segunda señal, pudiendo tener también pines para</a:t>
            </a:r>
          </a:p>
          <a:p>
            <a:r>
              <a:rPr lang="es-AR" smtClean="0"/>
              <a:t>transmitir las señales analógicas del estándar </a:t>
            </a:r>
            <a:r>
              <a:rPr lang="es-AR" b="1" smtClean="0"/>
              <a:t>VGA (siendo el único estándar de uso extendido que proporciona</a:t>
            </a:r>
          </a:p>
          <a:p>
            <a:r>
              <a:rPr lang="es-AR" smtClean="0"/>
              <a:t>opciones de transmisión digital y analógica en el mismo conector). Esta característica se incluyó para dar un</a:t>
            </a:r>
          </a:p>
          <a:p>
            <a:r>
              <a:rPr lang="es-AR" smtClean="0"/>
              <a:t>carácter universal a </a:t>
            </a:r>
            <a:r>
              <a:rPr lang="es-AR" b="1" smtClean="0"/>
              <a:t>DVI: los conectores que la implementan admiten</a:t>
            </a:r>
          </a:p>
          <a:p>
            <a:r>
              <a:rPr lang="es-AR" smtClean="0"/>
              <a:t>monitores de ambos tipos (analógico o digital).</a:t>
            </a:r>
          </a:p>
          <a:p>
            <a:endParaRPr lang="es-AR" smtClean="0"/>
          </a:p>
          <a:p>
            <a:r>
              <a:rPr lang="es-AR" smtClean="0"/>
              <a:t>Los conectores </a:t>
            </a:r>
            <a:r>
              <a:rPr lang="es-AR" b="1" smtClean="0"/>
              <a:t>DVI se clasifican en tres tipos en función de qué </a:t>
            </a:r>
            <a:r>
              <a:rPr lang="es-AR" smtClean="0"/>
              <a:t>señales admiten:</a:t>
            </a:r>
          </a:p>
          <a:p>
            <a:r>
              <a:rPr lang="es-AR" smtClean="0"/>
              <a:t>· </a:t>
            </a:r>
            <a:r>
              <a:rPr lang="es-AR" b="1" smtClean="0"/>
              <a:t>DVI-D (sólo digital)</a:t>
            </a:r>
          </a:p>
          <a:p>
            <a:r>
              <a:rPr lang="es-AR" smtClean="0"/>
              <a:t>· </a:t>
            </a:r>
            <a:r>
              <a:rPr lang="es-AR" b="1" smtClean="0"/>
              <a:t>DVI-A (sólo analógica)</a:t>
            </a:r>
          </a:p>
          <a:p>
            <a:r>
              <a:rPr lang="es-AR" smtClean="0"/>
              <a:t>· </a:t>
            </a:r>
            <a:r>
              <a:rPr lang="es-AR" b="1" smtClean="0"/>
              <a:t>DVI-I (digital y analógica)</a:t>
            </a:r>
          </a:p>
          <a:p>
            <a:r>
              <a:rPr lang="es-AR" smtClean="0"/>
              <a:t>A veces se denomina </a:t>
            </a:r>
            <a:r>
              <a:rPr lang="es-AR" b="1" smtClean="0"/>
              <a:t>DVI-DL a los conectores que admiten dos </a:t>
            </a:r>
            <a:r>
              <a:rPr lang="es-AR" smtClean="0"/>
              <a:t>enlaces.</a:t>
            </a:r>
          </a:p>
          <a:p>
            <a:r>
              <a:rPr lang="es-AR" smtClean="0"/>
              <a:t>En un principio las señales USB no se incorporaron al conector </a:t>
            </a:r>
            <a:r>
              <a:rPr lang="es-AR" b="1" smtClean="0"/>
              <a:t>DVI, </a:t>
            </a:r>
            <a:r>
              <a:rPr lang="es-AR" smtClean="0"/>
              <a:t>aunque este error es corregido por los fabricantes, como por</a:t>
            </a:r>
          </a:p>
          <a:p>
            <a:r>
              <a:rPr lang="es-AR" smtClean="0"/>
              <a:t>ejemplo, el conector </a:t>
            </a:r>
            <a:r>
              <a:rPr lang="es-AR" b="1" smtClean="0"/>
              <a:t>VESA, M1-DA o el conector Apple Display Connector, de Apple Computer.</a:t>
            </a:r>
          </a:p>
          <a:p>
            <a:r>
              <a:rPr lang="es-AR" smtClean="0"/>
              <a:t>Los ordenadores con conectores </a:t>
            </a:r>
            <a:r>
              <a:rPr lang="es-AR" b="1" smtClean="0"/>
              <a:t>DVI pueden usar equipos HDTV </a:t>
            </a:r>
            <a:r>
              <a:rPr lang="es-AR" smtClean="0"/>
              <a:t>como pantallas pero se necesita un cable adaptador de </a:t>
            </a:r>
            <a:r>
              <a:rPr lang="es-AR" b="1" smtClean="0"/>
              <a:t>DVI a HDMI,</a:t>
            </a:r>
          </a:p>
          <a:p>
            <a:r>
              <a:rPr lang="es-AR" smtClean="0"/>
              <a:t>ya que este es el tipo de conector que suelen traer los reproductores de DVD, televisores y proyectores modernos.</a:t>
            </a:r>
          </a:p>
          <a:p>
            <a:endParaRPr lang="es-AR" smtClean="0"/>
          </a:p>
          <a:p>
            <a:r>
              <a:rPr lang="es-AR" smtClean="0"/>
              <a:t>ESPECIFICACIONES TÉCNICAS</a:t>
            </a:r>
          </a:p>
          <a:p>
            <a:r>
              <a:rPr lang="es-AR" smtClean="0"/>
              <a:t>DIGITAL</a:t>
            </a:r>
          </a:p>
          <a:p>
            <a:r>
              <a:rPr lang="es-AR" smtClean="0"/>
              <a:t>· Frecuencia mínima de reloj: 21,76 MHz</a:t>
            </a:r>
          </a:p>
          <a:p>
            <a:r>
              <a:rPr lang="es-AR" smtClean="0"/>
              <a:t>· Frecuencia máxima de reloj para enlace único: 165 MHz</a:t>
            </a:r>
          </a:p>
          <a:p>
            <a:r>
              <a:rPr lang="es-AR" smtClean="0"/>
              <a:t>· Frecuencia máxima de reloj para doble enlace: limitada sólo por el cable</a:t>
            </a:r>
          </a:p>
          <a:p>
            <a:r>
              <a:rPr lang="es-AR" smtClean="0"/>
              <a:t>· Píxeles por ciclo de reloj: 1(enlace único) o 2 (doble enlace)</a:t>
            </a:r>
          </a:p>
          <a:p>
            <a:r>
              <a:rPr lang="es-AR" smtClean="0"/>
              <a:t>· Bits por píxel: 24</a:t>
            </a:r>
          </a:p>
          <a:p>
            <a:r>
              <a:rPr lang="es-AR" smtClean="0"/>
              <a:t>· Ejemplos de modos de pantalla (enlace único):</a:t>
            </a:r>
          </a:p>
          <a:p>
            <a:r>
              <a:rPr lang="es-AR" smtClean="0"/>
              <a:t>o HDTV (1920 × 1080) a 60 Hz con 5% de borrado LCD (131 MHz)</a:t>
            </a:r>
          </a:p>
          <a:p>
            <a:r>
              <a:rPr lang="pt-BR" smtClean="0"/>
              <a:t>o 1920 x 1200 a 60 Hz (154 Mhz)</a:t>
            </a:r>
          </a:p>
          <a:p>
            <a:r>
              <a:rPr lang="es-AR" smtClean="0"/>
              <a:t>o UXGA (1600 × 1200) a 60 Hz con borrado GTF6 (161 MHz)</a:t>
            </a:r>
          </a:p>
          <a:p>
            <a:r>
              <a:rPr lang="es-AR" smtClean="0"/>
              <a:t>o SXGA (1280 × 1024) a 85 Hz con borrado GTF (159 MHz)</a:t>
            </a:r>
          </a:p>
          <a:p>
            <a:endParaRPr lang="es-AR" smtClean="0"/>
          </a:p>
          <a:p>
            <a:r>
              <a:rPr lang="es-AR" smtClean="0"/>
              <a:t>· Ejemplos de modos de pantalla (doble enlace):</a:t>
            </a:r>
          </a:p>
          <a:p>
            <a:endParaRPr lang="es-AR" smtClean="0"/>
          </a:p>
          <a:p>
            <a:r>
              <a:rPr lang="es-AR" smtClean="0"/>
              <a:t>o QXGA (2048 × 1536) a 75 Hz con borrado GTF (2×170 MHz)</a:t>
            </a:r>
          </a:p>
          <a:p>
            <a:r>
              <a:rPr lang="es-AR" smtClean="0"/>
              <a:t>o HDTV (1920 × 1080) a 85 Hz con borrado GTF (2×126 MHz)</a:t>
            </a:r>
          </a:p>
          <a:p>
            <a:r>
              <a:rPr lang="es-AR" smtClean="0"/>
              <a:t>o 2560 × 1600 (en pantallas LCD de 30 pulgadas)</a:t>
            </a:r>
          </a:p>
          <a:p>
            <a:endParaRPr lang="es-AR" smtClean="0"/>
          </a:p>
          <a:p>
            <a:r>
              <a:rPr lang="es-AR" smtClean="0"/>
              <a:t>ANALÓGICO</a:t>
            </a:r>
          </a:p>
          <a:p>
            <a:r>
              <a:rPr lang="pt-BR" smtClean="0"/>
              <a:t>· Ancho de banda RGB: 400 MHz a –3 dB</a:t>
            </a:r>
            <a:endParaRPr lang="es-ES_tradnl" sz="1000" smtClean="0"/>
          </a:p>
        </p:txBody>
      </p:sp>
    </p:spTree>
    <p:extLst>
      <p:ext uri="{BB962C8B-B14F-4D97-AF65-F5344CB8AC3E}">
        <p14:creationId xmlns:p14="http://schemas.microsoft.com/office/powerpoint/2010/main" val="453386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4EE1A948-AACA-4E24-A965-FCCC88350271}" type="slidenum">
              <a:rPr lang="es-ES_tradnl" smtClean="0"/>
              <a:pPr/>
              <a:t>13</a:t>
            </a:fld>
            <a:endParaRPr lang="es-ES_tradnl"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normAutofit/>
          </a:bodyPr>
          <a:lstStyle/>
          <a:p>
            <a:endParaRPr lang="es-ES_tradnl" sz="1000" baseline="0" dirty="0" smtClean="0"/>
          </a:p>
        </p:txBody>
      </p:sp>
    </p:spTree>
    <p:extLst>
      <p:ext uri="{BB962C8B-B14F-4D97-AF65-F5344CB8AC3E}">
        <p14:creationId xmlns:p14="http://schemas.microsoft.com/office/powerpoint/2010/main" val="1641428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14</a:t>
            </a:fld>
            <a:endParaRPr lang="es-AR"/>
          </a:p>
        </p:txBody>
      </p:sp>
    </p:spTree>
    <p:extLst>
      <p:ext uri="{BB962C8B-B14F-4D97-AF65-F5344CB8AC3E}">
        <p14:creationId xmlns:p14="http://schemas.microsoft.com/office/powerpoint/2010/main" val="1875936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xfrm>
            <a:off x="685800" y="4342878"/>
            <a:ext cx="5486400" cy="4114558"/>
          </a:xfrm>
          <a:noFill/>
          <a:ln/>
        </p:spPr>
        <p:txBody>
          <a:bodyPr/>
          <a:lstStyle/>
          <a:p>
            <a:endParaRPr lang="es-ES_tradnl" smtClean="0"/>
          </a:p>
        </p:txBody>
      </p:sp>
    </p:spTree>
    <p:extLst>
      <p:ext uri="{BB962C8B-B14F-4D97-AF65-F5344CB8AC3E}">
        <p14:creationId xmlns:p14="http://schemas.microsoft.com/office/powerpoint/2010/main" val="2847529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70000" lnSpcReduction="20000"/>
          </a:bodyPr>
          <a:lstStyle/>
          <a:p>
            <a:r>
              <a:rPr lang="es-AR" sz="1200" kern="1200" baseline="0" dirty="0" smtClean="0">
                <a:solidFill>
                  <a:schemeClr val="tx1"/>
                </a:solidFill>
                <a:latin typeface="+mn-lt"/>
                <a:ea typeface="+mn-ea"/>
                <a:cs typeface="+mn-cs"/>
              </a:rPr>
              <a:t>Los discos CD-ROM son como los discos compactos normales, pero pueden almacenar </a:t>
            </a:r>
            <a:r>
              <a:rPr lang="es-ES" sz="1200" kern="1200" baseline="0" dirty="0" smtClean="0">
                <a:solidFill>
                  <a:schemeClr val="tx1"/>
                </a:solidFill>
                <a:latin typeface="+mn-lt"/>
                <a:ea typeface="+mn-ea"/>
                <a:cs typeface="+mn-cs"/>
              </a:rPr>
              <a:t>cualquier tipo de información digital y no sólo música. Los discos CDROM </a:t>
            </a:r>
            <a:r>
              <a:rPr lang="es-AR" sz="1200" kern="1200" baseline="0" dirty="0" smtClean="0">
                <a:solidFill>
                  <a:schemeClr val="tx1"/>
                </a:solidFill>
                <a:latin typeface="+mn-lt"/>
                <a:ea typeface="+mn-ea"/>
                <a:cs typeface="+mn-cs"/>
              </a:rPr>
              <a:t>físicamente son diferentes a </a:t>
            </a:r>
            <a:r>
              <a:rPr lang="es-ES" sz="1200" kern="1200" baseline="0" dirty="0" smtClean="0">
                <a:solidFill>
                  <a:schemeClr val="tx1"/>
                </a:solidFill>
                <a:latin typeface="+mn-lt"/>
                <a:ea typeface="+mn-ea"/>
                <a:cs typeface="+mn-cs"/>
              </a:rPr>
              <a:t>los discos duros u ópticos, pues éstos tienen una serie de pistas concéntricas con sectores proporcionales en los que se guardan los datos girando con una velocidad angular constante (CAV) para tardar lo mismo en recorrer cualquier sector, sea cual sea su tamaño. Los discos CD-ROM, sin embargo, guardan sus datos en una única pista espiral continua, y todos los sectores tienen el mismo tamaño y densidad, por lo que es necesario desplazarse por la espiral con una velocidad lineal constante (CLV). Físicamente, los discos están formados por policarbonato, y recubiertos por una capa muy fina de barniz protector.</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Los CD-ROM utilizan una tecnología láser para su funcionamiento.</a:t>
            </a:r>
          </a:p>
          <a:p>
            <a:r>
              <a:rPr lang="es-ES" sz="1200" b="1" kern="1200" baseline="0" dirty="0" smtClean="0">
                <a:solidFill>
                  <a:schemeClr val="tx1"/>
                </a:solidFill>
                <a:latin typeface="+mn-lt"/>
                <a:ea typeface="+mn-ea"/>
                <a:cs typeface="+mn-cs"/>
              </a:rPr>
              <a:t>1. Sobre las capas de policarbonato se graban los datos mediante una serie de</a:t>
            </a:r>
          </a:p>
          <a:p>
            <a:r>
              <a:rPr lang="es-ES" sz="1200" kern="1200" baseline="0" dirty="0" smtClean="0">
                <a:solidFill>
                  <a:schemeClr val="tx1"/>
                </a:solidFill>
                <a:latin typeface="+mn-lt"/>
                <a:ea typeface="+mn-ea"/>
                <a:cs typeface="+mn-cs"/>
              </a:rPr>
              <a:t>muescas o hendiduras y una serie de zonas más elevadas. Unas representan los</a:t>
            </a:r>
          </a:p>
          <a:p>
            <a:r>
              <a:rPr lang="es-ES" sz="1200" kern="1200" baseline="0" dirty="0" smtClean="0">
                <a:solidFill>
                  <a:schemeClr val="tx1"/>
                </a:solidFill>
                <a:latin typeface="+mn-lt"/>
                <a:ea typeface="+mn-ea"/>
                <a:cs typeface="+mn-cs"/>
              </a:rPr>
              <a:t>ceros y las otras los unos.</a:t>
            </a:r>
          </a:p>
          <a:p>
            <a:r>
              <a:rPr lang="es-ES" sz="1200" b="1" kern="1200" baseline="0" dirty="0" smtClean="0">
                <a:solidFill>
                  <a:schemeClr val="tx1"/>
                </a:solidFill>
                <a:latin typeface="+mn-lt"/>
                <a:ea typeface="+mn-ea"/>
                <a:cs typeface="+mn-cs"/>
              </a:rPr>
              <a:t>2. Un emisor láser proyecta un rayo que se refleja sobre la superficie del disco.</a:t>
            </a:r>
          </a:p>
          <a:p>
            <a:r>
              <a:rPr lang="es-ES" sz="1200" b="1" kern="1200" baseline="0" dirty="0" smtClean="0">
                <a:solidFill>
                  <a:schemeClr val="tx1"/>
                </a:solidFill>
                <a:latin typeface="+mn-lt"/>
                <a:ea typeface="+mn-ea"/>
                <a:cs typeface="+mn-cs"/>
              </a:rPr>
              <a:t>3. El rayo, al reflejarse sobre la superficie, adquiere un ángulo de incidencia</a:t>
            </a:r>
          </a:p>
          <a:p>
            <a:r>
              <a:rPr lang="es-AR" sz="1200" kern="1200" baseline="0" dirty="0" smtClean="0">
                <a:solidFill>
                  <a:schemeClr val="tx1"/>
                </a:solidFill>
                <a:latin typeface="+mn-lt"/>
                <a:ea typeface="+mn-ea"/>
                <a:cs typeface="+mn-cs"/>
              </a:rPr>
              <a:t>diferente si se proyecta contra una zona hundida o contra una zona elevada.</a:t>
            </a:r>
          </a:p>
          <a:p>
            <a:r>
              <a:rPr lang="es-ES" sz="1200" b="1" kern="1200" baseline="0" dirty="0" smtClean="0">
                <a:solidFill>
                  <a:schemeClr val="tx1"/>
                </a:solidFill>
                <a:latin typeface="+mn-lt"/>
                <a:ea typeface="+mn-ea"/>
                <a:cs typeface="+mn-cs"/>
              </a:rPr>
              <a:t>4. El rayo reflejado es recogido por un sensor de luz que comprueba la distinta</a:t>
            </a:r>
          </a:p>
          <a:p>
            <a:r>
              <a:rPr lang="es-ES" sz="1200" kern="1200" baseline="0" dirty="0" smtClean="0">
                <a:solidFill>
                  <a:schemeClr val="tx1"/>
                </a:solidFill>
                <a:latin typeface="+mn-lt"/>
                <a:ea typeface="+mn-ea"/>
                <a:cs typeface="+mn-cs"/>
              </a:rPr>
              <a:t>inclinación del ángulo y envía al ordenador un 0 o un 1, según proceda.</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Existen diversos formatos estándar de CD-ROM que han ido surgiendo con el</a:t>
            </a:r>
          </a:p>
          <a:p>
            <a:r>
              <a:rPr lang="es-ES" sz="1200" kern="1200" baseline="0" dirty="0" smtClean="0">
                <a:solidFill>
                  <a:schemeClr val="tx1"/>
                </a:solidFill>
                <a:latin typeface="+mn-lt"/>
                <a:ea typeface="+mn-ea"/>
                <a:cs typeface="+mn-cs"/>
              </a:rPr>
              <a:t>tiempo. Todos ellos tienen nombres de libros de colores en inglés.</a:t>
            </a:r>
          </a:p>
          <a:p>
            <a:r>
              <a:rPr lang="es-ES" sz="1200" b="1" kern="1200" baseline="0" dirty="0" smtClean="0">
                <a:solidFill>
                  <a:schemeClr val="tx1"/>
                </a:solidFill>
                <a:latin typeface="+mn-lt"/>
                <a:ea typeface="+mn-ea"/>
                <a:cs typeface="+mn-cs"/>
              </a:rPr>
              <a:t>1. El primer estándar que surgió fue el RED BOOK y corresponde al CD de audio.</a:t>
            </a:r>
          </a:p>
          <a:p>
            <a:r>
              <a:rPr lang="es-ES" sz="1200" b="1" kern="1200" baseline="0" dirty="0" smtClean="0">
                <a:solidFill>
                  <a:schemeClr val="tx1"/>
                </a:solidFill>
                <a:latin typeface="+mn-lt"/>
                <a:ea typeface="+mn-ea"/>
                <a:cs typeface="+mn-cs"/>
              </a:rPr>
              <a:t>2. El segundo fue el YELLOW BOOK, que incluía más datos además de los</a:t>
            </a:r>
          </a:p>
          <a:p>
            <a:r>
              <a:rPr lang="es-ES" sz="1200" kern="1200" baseline="0" dirty="0" smtClean="0">
                <a:solidFill>
                  <a:schemeClr val="tx1"/>
                </a:solidFill>
                <a:latin typeface="+mn-lt"/>
                <a:ea typeface="+mn-ea"/>
                <a:cs typeface="+mn-cs"/>
              </a:rPr>
              <a:t>musicales, siendo el primer estándar de CD-ROM. Derivó en otros cuatro</a:t>
            </a:r>
          </a:p>
          <a:p>
            <a:r>
              <a:rPr lang="es-ES" sz="1200" kern="1200" baseline="0" dirty="0" smtClean="0">
                <a:solidFill>
                  <a:schemeClr val="tx1"/>
                </a:solidFill>
                <a:latin typeface="+mn-lt"/>
                <a:ea typeface="+mn-ea"/>
                <a:cs typeface="+mn-cs"/>
              </a:rPr>
              <a:t>estándares que eran el High Sierra, cuyos datos iban en ASCII, el ISO 9660 que</a:t>
            </a:r>
          </a:p>
          <a:p>
            <a:r>
              <a:rPr lang="es-ES" sz="1200" kern="1200" baseline="0" dirty="0" smtClean="0">
                <a:solidFill>
                  <a:schemeClr val="tx1"/>
                </a:solidFill>
                <a:latin typeface="+mn-lt"/>
                <a:ea typeface="+mn-ea"/>
                <a:cs typeface="+mn-cs"/>
              </a:rPr>
              <a:t>está mucho más refinado que el anterior y es el que se utilizaba con MS-DOS y</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Windows 3.1, el Mac HFS para ordenadores Macintosh, y el Joliet file </a:t>
            </a:r>
            <a:r>
              <a:rPr lang="es-ES" sz="1200" kern="1200" baseline="0" dirty="0" err="1" smtClean="0">
                <a:solidFill>
                  <a:schemeClr val="tx1"/>
                </a:solidFill>
                <a:latin typeface="+mn-lt"/>
                <a:ea typeface="+mn-ea"/>
                <a:cs typeface="+mn-cs"/>
              </a:rPr>
              <a:t>system</a:t>
            </a:r>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que permite nombres largos (128 caracteres) para Windows 95, 98 y NT.</a:t>
            </a:r>
          </a:p>
          <a:p>
            <a:r>
              <a:rPr lang="es-ES" sz="1200" b="1" kern="1200" baseline="0" dirty="0" smtClean="0">
                <a:solidFill>
                  <a:schemeClr val="tx1"/>
                </a:solidFill>
                <a:latin typeface="+mn-lt"/>
                <a:ea typeface="+mn-ea"/>
                <a:cs typeface="+mn-cs"/>
              </a:rPr>
              <a:t>3. El tercer estándar es el GREEN BOOK y es el correspondiente a los CD-I (CDROM</a:t>
            </a:r>
          </a:p>
          <a:p>
            <a:r>
              <a:rPr lang="es-AR" sz="1200" kern="1200" baseline="0" dirty="0" smtClean="0">
                <a:solidFill>
                  <a:schemeClr val="tx1"/>
                </a:solidFill>
                <a:latin typeface="+mn-lt"/>
                <a:ea typeface="+mn-ea"/>
                <a:cs typeface="+mn-cs"/>
              </a:rPr>
              <a:t>Interactivos).</a:t>
            </a:r>
          </a:p>
          <a:p>
            <a:r>
              <a:rPr lang="es-ES" sz="1200" b="1" kern="1200" baseline="0" dirty="0" smtClean="0">
                <a:solidFill>
                  <a:schemeClr val="tx1"/>
                </a:solidFill>
                <a:latin typeface="+mn-lt"/>
                <a:ea typeface="+mn-ea"/>
                <a:cs typeface="+mn-cs"/>
              </a:rPr>
              <a:t>4. Y el cuarto es el ORANGE BOOK, que es al que corresponden los CD-R o</a:t>
            </a:r>
          </a:p>
          <a:p>
            <a:r>
              <a:rPr lang="es-AR" sz="1200" kern="1200" baseline="0" dirty="0" err="1" smtClean="0">
                <a:solidFill>
                  <a:schemeClr val="tx1"/>
                </a:solidFill>
                <a:latin typeface="+mn-lt"/>
                <a:ea typeface="+mn-ea"/>
                <a:cs typeface="+mn-cs"/>
              </a:rPr>
              <a:t>CD’s</a:t>
            </a:r>
            <a:r>
              <a:rPr lang="es-AR" sz="1200" kern="1200" baseline="0" dirty="0" smtClean="0">
                <a:solidFill>
                  <a:schemeClr val="tx1"/>
                </a:solidFill>
                <a:latin typeface="+mn-lt"/>
                <a:ea typeface="+mn-ea"/>
                <a:cs typeface="+mn-cs"/>
              </a:rPr>
              <a:t> regrabables.</a:t>
            </a:r>
          </a:p>
          <a:p>
            <a:r>
              <a:rPr lang="es-AR" sz="1200" b="1" kern="1200" baseline="0" dirty="0" smtClean="0">
                <a:solidFill>
                  <a:schemeClr val="tx1"/>
                </a:solidFill>
                <a:latin typeface="+mn-lt"/>
                <a:ea typeface="+mn-ea"/>
                <a:cs typeface="+mn-cs"/>
              </a:rPr>
              <a:t>CD-R y CD-I</a:t>
            </a:r>
          </a:p>
          <a:p>
            <a:r>
              <a:rPr lang="es-ES" sz="1200" kern="1200" baseline="0" dirty="0" smtClean="0">
                <a:solidFill>
                  <a:schemeClr val="tx1"/>
                </a:solidFill>
                <a:latin typeface="+mn-lt"/>
                <a:ea typeface="+mn-ea"/>
                <a:cs typeface="+mn-cs"/>
              </a:rPr>
              <a:t>El CD-I era un producto que lanzó al mercado Phillips, y que pretendía ser un estándar multimedia. Los discos que</a:t>
            </a:r>
          </a:p>
          <a:p>
            <a:r>
              <a:rPr lang="es-ES" sz="1200" kern="1200" baseline="0" dirty="0" smtClean="0">
                <a:solidFill>
                  <a:schemeClr val="tx1"/>
                </a:solidFill>
                <a:latin typeface="+mn-lt"/>
                <a:ea typeface="+mn-ea"/>
                <a:cs typeface="+mn-cs"/>
              </a:rPr>
              <a:t>utilizaban estos dispositivos eran los CD-I correspondientes al estándar Green Book. Hay muchas unidades de CD-ROM que son compatibles con este estándar. Los CD-R son discos CD-ROM vírgenes sobre los que se puede grabar información utilizando una grabadora de CD-ROM. Hasta hace poco eran muy caras, pero actualmente se pueden adquirir por un precio razonable. Los discos no se pueden borrar ni regrabar una vez grabados, pero sí se pueden abrir múltiples sesiones e ir grabando poco a poco hasta llenar el disco, aunque cada vez que se abre una sesión se pierde </a:t>
            </a:r>
            <a:r>
              <a:rPr lang="es-AR" sz="1200" kern="1200" baseline="0" dirty="0" smtClean="0">
                <a:solidFill>
                  <a:schemeClr val="tx1"/>
                </a:solidFill>
                <a:latin typeface="+mn-lt"/>
                <a:ea typeface="+mn-ea"/>
                <a:cs typeface="+mn-cs"/>
              </a:rPr>
              <a:t>espacio.</a:t>
            </a:r>
          </a:p>
          <a:p>
            <a:endParaRPr lang="es-AR" dirty="0" smtClean="0"/>
          </a:p>
          <a:p>
            <a:endParaRPr lang="es-AR" dirty="0"/>
          </a:p>
        </p:txBody>
      </p:sp>
      <p:sp>
        <p:nvSpPr>
          <p:cNvPr id="4" name="3 Marcador de número de diapositiva"/>
          <p:cNvSpPr>
            <a:spLocks noGrp="1"/>
          </p:cNvSpPr>
          <p:nvPr>
            <p:ph type="sldNum" sz="quarter" idx="10"/>
          </p:nvPr>
        </p:nvSpPr>
        <p:spPr/>
        <p:txBody>
          <a:bodyPr/>
          <a:lstStyle/>
          <a:p>
            <a:fld id="{21AB7937-981C-4BDA-87CD-2AB1FE1E508F}" type="slidenum">
              <a:rPr lang="es-AR" smtClean="0"/>
              <a:pPr/>
              <a:t>16</a:t>
            </a:fld>
            <a:endParaRPr lang="es-AR"/>
          </a:p>
        </p:txBody>
      </p:sp>
    </p:spTree>
    <p:extLst>
      <p:ext uri="{BB962C8B-B14F-4D97-AF65-F5344CB8AC3E}">
        <p14:creationId xmlns:p14="http://schemas.microsoft.com/office/powerpoint/2010/main" val="2538356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9EF80251-13A6-498F-B71E-E7D4456B12A0}" type="datetime1">
              <a:rPr lang="es-AR" smtClean="0"/>
              <a:pPr/>
              <a:t>10/9/2019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0C0A206E-FD98-4925-99A6-E39F18AC1176}" type="slidenum">
              <a:rPr lang="es-AR" smtClean="0"/>
              <a:pPr/>
              <a:t>‹Nº›</a:t>
            </a:fld>
            <a:endParaRPr lang="es-AR"/>
          </a:p>
        </p:txBody>
      </p:sp>
    </p:spTree>
    <p:extLst>
      <p:ext uri="{BB962C8B-B14F-4D97-AF65-F5344CB8AC3E}">
        <p14:creationId xmlns:p14="http://schemas.microsoft.com/office/powerpoint/2010/main" val="876413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s-ES" smtClean="0"/>
              <a:t>Haga clic para modificar el estilo de título del patrón</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C89663B6-4A03-4775-B096-C99FE4934147}" type="datetime1">
              <a:rPr lang="es-AR" smtClean="0"/>
              <a:pPr/>
              <a:t>10/9/2019</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0C0A206E-FD98-4925-99A6-E39F18AC1176}" type="slidenum">
              <a:rPr lang="es-AR" smtClean="0"/>
              <a:pPr/>
              <a:t>‹Nº›</a:t>
            </a:fld>
            <a:endParaRPr lang="es-AR"/>
          </a:p>
        </p:txBody>
      </p:sp>
    </p:spTree>
    <p:extLst>
      <p:ext uri="{BB962C8B-B14F-4D97-AF65-F5344CB8AC3E}">
        <p14:creationId xmlns:p14="http://schemas.microsoft.com/office/powerpoint/2010/main" val="358847737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89663B6-4A03-4775-B096-C99FE4934147}" type="datetime1">
              <a:rPr lang="es-AR" smtClean="0"/>
              <a:pPr/>
              <a:t>10/9/2019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0C0A206E-FD98-4925-99A6-E39F18AC1176}" type="slidenum">
              <a:rPr lang="es-AR" smtClean="0"/>
              <a:pPr/>
              <a:t>‹Nº›</a:t>
            </a:fld>
            <a:endParaRPr lang="es-AR"/>
          </a:p>
        </p:txBody>
      </p:sp>
    </p:spTree>
    <p:extLst>
      <p:ext uri="{BB962C8B-B14F-4D97-AF65-F5344CB8AC3E}">
        <p14:creationId xmlns:p14="http://schemas.microsoft.com/office/powerpoint/2010/main" val="255559146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89663B6-4A03-4775-B096-C99FE4934147}" type="datetime1">
              <a:rPr lang="es-AR" smtClean="0"/>
              <a:pPr/>
              <a:t>10/9/2019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0C0A206E-FD98-4925-99A6-E39F18AC1176}" type="slidenum">
              <a:rPr lang="es-AR" smtClean="0"/>
              <a:pPr/>
              <a:t>‹Nº›</a:t>
            </a:fld>
            <a:endParaRPr lang="es-AR"/>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97785684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89663B6-4A03-4775-B096-C99FE4934147}" type="datetime1">
              <a:rPr lang="es-AR" smtClean="0"/>
              <a:pPr/>
              <a:t>10/9/2019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0C0A206E-FD98-4925-99A6-E39F18AC1176}" type="slidenum">
              <a:rPr lang="es-AR" smtClean="0"/>
              <a:pPr/>
              <a:t>‹Nº›</a:t>
            </a:fld>
            <a:endParaRPr lang="es-AR"/>
          </a:p>
        </p:txBody>
      </p:sp>
    </p:spTree>
    <p:extLst>
      <p:ext uri="{BB962C8B-B14F-4D97-AF65-F5344CB8AC3E}">
        <p14:creationId xmlns:p14="http://schemas.microsoft.com/office/powerpoint/2010/main" val="50024355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89663B6-4A03-4775-B096-C99FE4934147}" type="datetime1">
              <a:rPr lang="es-AR" smtClean="0"/>
              <a:pPr/>
              <a:t>10/9/2019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0C0A206E-FD98-4925-99A6-E39F18AC1176}" type="slidenum">
              <a:rPr lang="es-AR" smtClean="0"/>
              <a:pPr/>
              <a:t>‹Nº›</a:t>
            </a:fld>
            <a:endParaRPr lang="es-AR"/>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9895710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89663B6-4A03-4775-B096-C99FE4934147}" type="datetime1">
              <a:rPr lang="es-AR" smtClean="0"/>
              <a:pPr/>
              <a:t>10/9/2019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0C0A206E-FD98-4925-99A6-E39F18AC1176}" type="slidenum">
              <a:rPr lang="es-AR" smtClean="0"/>
              <a:pPr/>
              <a:t>‹Nº›</a:t>
            </a:fld>
            <a:endParaRPr lang="es-AR"/>
          </a:p>
        </p:txBody>
      </p:sp>
    </p:spTree>
    <p:extLst>
      <p:ext uri="{BB962C8B-B14F-4D97-AF65-F5344CB8AC3E}">
        <p14:creationId xmlns:p14="http://schemas.microsoft.com/office/powerpoint/2010/main" val="35113595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03D5321-B680-45BC-8EC3-80E0AE85A5C2}" type="datetime1">
              <a:rPr lang="es-AR" smtClean="0"/>
              <a:pPr/>
              <a:t>10/9/2019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0C0A206E-FD98-4925-99A6-E39F18AC1176}" type="slidenum">
              <a:rPr lang="es-AR" smtClean="0"/>
              <a:pPr/>
              <a:t>‹Nº›</a:t>
            </a:fld>
            <a:endParaRPr lang="es-AR"/>
          </a:p>
        </p:txBody>
      </p:sp>
    </p:spTree>
    <p:extLst>
      <p:ext uri="{BB962C8B-B14F-4D97-AF65-F5344CB8AC3E}">
        <p14:creationId xmlns:p14="http://schemas.microsoft.com/office/powerpoint/2010/main" val="1651846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7E17BEA-B33E-4DF4-B3A2-15C25527B09D}" type="datetime1">
              <a:rPr lang="es-AR" smtClean="0"/>
              <a:pPr/>
              <a:t>10/9/2019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0C0A206E-FD98-4925-99A6-E39F18AC1176}" type="slidenum">
              <a:rPr lang="es-AR" smtClean="0"/>
              <a:pPr/>
              <a:t>‹Nº›</a:t>
            </a:fld>
            <a:endParaRPr lang="es-AR"/>
          </a:p>
        </p:txBody>
      </p:sp>
    </p:spTree>
    <p:extLst>
      <p:ext uri="{BB962C8B-B14F-4D97-AF65-F5344CB8AC3E}">
        <p14:creationId xmlns:p14="http://schemas.microsoft.com/office/powerpoint/2010/main" val="33311975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x">
  <p:cSld name="Título, objetos y texto">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smtClean="0"/>
              <a:t>Haga clic para modificar el estilo de título del patrón</a:t>
            </a:r>
            <a:endParaRPr lang="es-AR"/>
          </a:p>
        </p:txBody>
      </p:sp>
      <p:sp>
        <p:nvSpPr>
          <p:cNvPr id="3" name="2 Marcador de contenido"/>
          <p:cNvSpPr>
            <a:spLocks noGrp="1"/>
          </p:cNvSpPr>
          <p:nvPr>
            <p:ph sz="half" idx="1"/>
          </p:nvPr>
        </p:nvSpPr>
        <p:spPr>
          <a:xfrm>
            <a:off x="685800" y="1981200"/>
            <a:ext cx="3810000" cy="4114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texto"/>
          <p:cNvSpPr>
            <a:spLocks noGrp="1"/>
          </p:cNvSpPr>
          <p:nvPr>
            <p:ph type="body" sz="half" idx="2"/>
          </p:nvPr>
        </p:nvSpPr>
        <p:spPr>
          <a:xfrm>
            <a:off x="4648200" y="1981200"/>
            <a:ext cx="3810000" cy="4114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4 Marcador de fecha"/>
          <p:cNvSpPr>
            <a:spLocks noGrp="1"/>
          </p:cNvSpPr>
          <p:nvPr>
            <p:ph type="dt" sz="half" idx="10"/>
          </p:nvPr>
        </p:nvSpPr>
        <p:spPr>
          <a:xfrm>
            <a:off x="685800" y="6248400"/>
            <a:ext cx="1905000" cy="457200"/>
          </a:xfrm>
        </p:spPr>
        <p:txBody>
          <a:bodyPr/>
          <a:lstStyle>
            <a:lvl1pPr>
              <a:defRPr smtClean="0"/>
            </a:lvl1pPr>
          </a:lstStyle>
          <a:p>
            <a:pPr>
              <a:defRPr/>
            </a:pPr>
            <a:fld id="{6AC9F8FE-D690-4A78-9B31-4E8C961063C6}" type="datetime1">
              <a:rPr lang="es-AR"/>
              <a:pPr>
                <a:defRPr/>
              </a:pPr>
              <a:t>10/9/2019</a:t>
            </a:fld>
            <a:endParaRPr lang="en-US"/>
          </a:p>
        </p:txBody>
      </p:sp>
      <p:sp>
        <p:nvSpPr>
          <p:cNvPr id="6" name="5 Marcador de número de diapositiva"/>
          <p:cNvSpPr>
            <a:spLocks noGrp="1"/>
          </p:cNvSpPr>
          <p:nvPr>
            <p:ph type="sldNum" sz="quarter" idx="11"/>
          </p:nvPr>
        </p:nvSpPr>
        <p:spPr>
          <a:xfrm>
            <a:off x="6553200" y="6248400"/>
            <a:ext cx="1905000" cy="457200"/>
          </a:xfrm>
        </p:spPr>
        <p:txBody>
          <a:bodyPr/>
          <a:lstStyle>
            <a:lvl1pPr>
              <a:defRPr smtClean="0"/>
            </a:lvl1pPr>
          </a:lstStyle>
          <a:p>
            <a:pPr>
              <a:defRPr/>
            </a:pPr>
            <a:fld id="{BAC1718A-78CE-4FE0-A302-A9995930371C}" type="slidenum">
              <a:rPr lang="en-US"/>
              <a:pPr>
                <a:defRPr/>
              </a:pPr>
              <a:t>‹Nº›</a:t>
            </a:fld>
            <a:endParaRPr lang="en-US"/>
          </a:p>
        </p:txBody>
      </p:sp>
    </p:spTree>
    <p:extLst>
      <p:ext uri="{BB962C8B-B14F-4D97-AF65-F5344CB8AC3E}">
        <p14:creationId xmlns:p14="http://schemas.microsoft.com/office/powerpoint/2010/main" val="1441338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F64F059-217A-4F0D-929F-698AE2F478C7}" type="datetime1">
              <a:rPr lang="es-AR" smtClean="0"/>
              <a:pPr/>
              <a:t>10/9/2019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0C0A206E-FD98-4925-99A6-E39F18AC1176}" type="slidenum">
              <a:rPr lang="es-AR" smtClean="0"/>
              <a:pPr/>
              <a:t>‹Nº›</a:t>
            </a:fld>
            <a:endParaRPr lang="es-AR"/>
          </a:p>
        </p:txBody>
      </p:sp>
    </p:spTree>
    <p:extLst>
      <p:ext uri="{BB962C8B-B14F-4D97-AF65-F5344CB8AC3E}">
        <p14:creationId xmlns:p14="http://schemas.microsoft.com/office/powerpoint/2010/main" val="836517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0331EE23-1BB7-411A-B0C9-E44AA60074A6}" type="datetime1">
              <a:rPr lang="es-AR" smtClean="0"/>
              <a:pPr/>
              <a:t>10/9/2019</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0C0A206E-FD98-4925-99A6-E39F18AC1176}" type="slidenum">
              <a:rPr lang="es-AR" smtClean="0"/>
              <a:pPr/>
              <a:t>‹Nº›</a:t>
            </a:fld>
            <a:endParaRPr lang="es-AR"/>
          </a:p>
        </p:txBody>
      </p:sp>
    </p:spTree>
    <p:extLst>
      <p:ext uri="{BB962C8B-B14F-4D97-AF65-F5344CB8AC3E}">
        <p14:creationId xmlns:p14="http://schemas.microsoft.com/office/powerpoint/2010/main" val="3846708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s-ES" smtClean="0"/>
              <a:t>Haga clic para modificar el estilo de título del patrón</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2EE2A68-A21C-4AAD-9AE5-55C54DE2AB54}" type="datetime1">
              <a:rPr lang="es-AR" smtClean="0"/>
              <a:pPr/>
              <a:t>10/9/2019</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0C0A206E-FD98-4925-99A6-E39F18AC1176}" type="slidenum">
              <a:rPr lang="es-AR" smtClean="0"/>
              <a:pPr/>
              <a:t>‹Nº›</a:t>
            </a:fld>
            <a:endParaRPr lang="es-AR"/>
          </a:p>
        </p:txBody>
      </p:sp>
    </p:spTree>
    <p:extLst>
      <p:ext uri="{BB962C8B-B14F-4D97-AF65-F5344CB8AC3E}">
        <p14:creationId xmlns:p14="http://schemas.microsoft.com/office/powerpoint/2010/main" val="2955561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A4E909B-6CFE-40F2-A719-6FE237FF77F2}" type="datetime1">
              <a:rPr lang="es-AR" smtClean="0"/>
              <a:pPr/>
              <a:t>10/9/2019</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0C0A206E-FD98-4925-99A6-E39F18AC1176}" type="slidenum">
              <a:rPr lang="es-AR" smtClean="0"/>
              <a:pPr/>
              <a:t>‹Nº›</a:t>
            </a:fld>
            <a:endParaRPr lang="es-AR"/>
          </a:p>
        </p:txBody>
      </p:sp>
    </p:spTree>
    <p:extLst>
      <p:ext uri="{BB962C8B-B14F-4D97-AF65-F5344CB8AC3E}">
        <p14:creationId xmlns:p14="http://schemas.microsoft.com/office/powerpoint/2010/main" val="1548097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89663B6-4A03-4775-B096-C99FE4934147}" type="datetime1">
              <a:rPr lang="es-AR" smtClean="0"/>
              <a:pPr/>
              <a:t>10/9/2019</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0C0A206E-FD98-4925-99A6-E39F18AC1176}" type="slidenum">
              <a:rPr lang="es-AR" smtClean="0"/>
              <a:pPr/>
              <a:t>‹Nº›</a:t>
            </a:fld>
            <a:endParaRPr lang="es-AR"/>
          </a:p>
        </p:txBody>
      </p:sp>
    </p:spTree>
    <p:extLst>
      <p:ext uri="{BB962C8B-B14F-4D97-AF65-F5344CB8AC3E}">
        <p14:creationId xmlns:p14="http://schemas.microsoft.com/office/powerpoint/2010/main" val="274174460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6BCB3A-858F-4E2F-BD07-4F095B25F3EE}" type="datetime1">
              <a:rPr lang="es-AR" smtClean="0"/>
              <a:pPr/>
              <a:t>10/9/2019</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0C0A206E-FD98-4925-99A6-E39F18AC1176}" type="slidenum">
              <a:rPr lang="es-AR" smtClean="0"/>
              <a:pPr/>
              <a:t>‹Nº›</a:t>
            </a:fld>
            <a:endParaRPr lang="es-AR"/>
          </a:p>
        </p:txBody>
      </p:sp>
    </p:spTree>
    <p:extLst>
      <p:ext uri="{BB962C8B-B14F-4D97-AF65-F5344CB8AC3E}">
        <p14:creationId xmlns:p14="http://schemas.microsoft.com/office/powerpoint/2010/main" val="3854787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FEFFC178-E975-4858-B631-420EC568F3A8}" type="datetime1">
              <a:rPr lang="es-AR" smtClean="0"/>
              <a:pPr/>
              <a:t>10/9/2019</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0C0A206E-FD98-4925-99A6-E39F18AC1176}" type="slidenum">
              <a:rPr lang="es-AR" smtClean="0"/>
              <a:pPr/>
              <a:t>‹Nº›</a:t>
            </a:fld>
            <a:endParaRPr lang="es-AR"/>
          </a:p>
        </p:txBody>
      </p:sp>
    </p:spTree>
    <p:extLst>
      <p:ext uri="{BB962C8B-B14F-4D97-AF65-F5344CB8AC3E}">
        <p14:creationId xmlns:p14="http://schemas.microsoft.com/office/powerpoint/2010/main" val="3616915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1C0D142-C361-4936-BC99-7913463DDFEF}" type="datetime1">
              <a:rPr lang="es-AR" smtClean="0"/>
              <a:pPr/>
              <a:t>10/9/2019</a:t>
            </a:fld>
            <a:endParaRPr lang="es-AR"/>
          </a:p>
        </p:txBody>
      </p:sp>
      <p:sp>
        <p:nvSpPr>
          <p:cNvPr id="6" name="Footer Placeholder 5"/>
          <p:cNvSpPr>
            <a:spLocks noGrp="1"/>
          </p:cNvSpPr>
          <p:nvPr>
            <p:ph type="ftr" sz="quarter" idx="11"/>
          </p:nvPr>
        </p:nvSpPr>
        <p:spPr>
          <a:xfrm>
            <a:off x="533400" y="6172200"/>
            <a:ext cx="5811724" cy="365125"/>
          </a:xfrm>
        </p:spPr>
        <p:txBody>
          <a:bodyPr/>
          <a:lstStyle/>
          <a:p>
            <a:endParaRPr lang="es-AR"/>
          </a:p>
        </p:txBody>
      </p:sp>
      <p:sp>
        <p:nvSpPr>
          <p:cNvPr id="7" name="Slide Number Placeholder 6"/>
          <p:cNvSpPr>
            <a:spLocks noGrp="1"/>
          </p:cNvSpPr>
          <p:nvPr>
            <p:ph type="sldNum" sz="quarter" idx="12"/>
          </p:nvPr>
        </p:nvSpPr>
        <p:spPr/>
        <p:txBody>
          <a:bodyPr/>
          <a:lstStyle/>
          <a:p>
            <a:fld id="{0C0A206E-FD98-4925-99A6-E39F18AC1176}" type="slidenum">
              <a:rPr lang="es-AR" smtClean="0"/>
              <a:pPr/>
              <a:t>‹Nº›</a:t>
            </a:fld>
            <a:endParaRPr lang="es-AR"/>
          </a:p>
        </p:txBody>
      </p:sp>
    </p:spTree>
    <p:extLst>
      <p:ext uri="{BB962C8B-B14F-4D97-AF65-F5344CB8AC3E}">
        <p14:creationId xmlns:p14="http://schemas.microsoft.com/office/powerpoint/2010/main" val="4108267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89663B6-4A03-4775-B096-C99FE4934147}" type="datetime1">
              <a:rPr lang="es-AR" smtClean="0"/>
              <a:pPr/>
              <a:t>10/9/2019</a:t>
            </a:fld>
            <a:endParaRPr lang="es-AR"/>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s-AR"/>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fld id="{0C0A206E-FD98-4925-99A6-E39F18AC1176}" type="slidenum">
              <a:rPr lang="es-AR" smtClean="0"/>
              <a:pPr/>
              <a:t>‹Nº›</a:t>
            </a:fld>
            <a:endParaRPr lang="es-AR"/>
          </a:p>
        </p:txBody>
      </p:sp>
    </p:spTree>
    <p:extLst>
      <p:ext uri="{BB962C8B-B14F-4D97-AF65-F5344CB8AC3E}">
        <p14:creationId xmlns:p14="http://schemas.microsoft.com/office/powerpoint/2010/main" val="3099649983"/>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Lst>
  <p:hf hdr="0" ftr="0" dt="0"/>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slide" Target="slide28.xml"/><Relationship Id="rId5" Type="http://schemas.openxmlformats.org/officeDocument/2006/relationships/audio" Target="../media/audio1.wav"/><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8.jpg"/></Relationships>
</file>

<file path=ppt/slides/_rels/slide22.xml.rels><?xml version="1.0" encoding="UTF-8" standalone="yes"?>
<Relationships xmlns="http://schemas.openxmlformats.org/package/2006/relationships"><Relationship Id="rId3" Type="http://schemas.openxmlformats.org/officeDocument/2006/relationships/hyperlink" Target="http://www.google.com.ar/imgres?imgurl=http://1.bp.blogspot.com/-eW1FneD4yfk/TaQRtRSFeeI/AAAAAAAABv8/IuxGY0FzvEQ/s400/samson_g_track_usb_mic.jpg&amp;imgrefurl=http://amrproducciones.blogspot.com/2011/04/el-microfono.html&amp;usg=__l26ow8QHNpkEYY97XGmgokZM5Qo=&amp;h=395&amp;w=400&amp;sz=46&amp;hl=es-419&amp;start=7&amp;zoom=1&amp;tbnid=bW9sOi9kIuAN0M:&amp;tbnh=122&amp;tbnw=124&amp;ei=inNGUOuGOvP54QTD54E4&amp;prev=/search?q=microfonos&amp;hl=es-419&amp;rlz=1R2ADRA_esAR376&amp;biw=1360&amp;bih=578&amp;tbm=isch&amp;itbs=1"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hyperlink" Target="http://www.google.com.ar/imgres?imgurl=http://somosvueltadetuerca.files.wordpress.com/2009/11/microfonos_manu.jpg&amp;imgrefurl=http://www.taringa.net/posts/info/4921832/_No-tenes-microfono_-_Solucion_.html&amp;usg=__xISach8SW5VgdnsyxuZpV3vubyo=&amp;h=302&amp;w=550&amp;sz=39&amp;hl=es-419&amp;start=6&amp;zoom=1&amp;tbnid=FJNyQKMaYtumEM:&amp;tbnh=73&amp;tbnw=133&amp;ei=inNGUOuGOvP54QTD54E4&amp;prev=/search?q=microfonos&amp;hl=es-419&amp;rlz=1R2ADRA_esAR376&amp;biw=1360&amp;bih=578&amp;tbm=isch&amp;itbs=1" TargetMode="External"/><Relationship Id="rId4" Type="http://schemas.openxmlformats.org/officeDocument/2006/relationships/image" Target="../media/image49.jpeg"/></Relationships>
</file>

<file path=ppt/slides/_rels/slide23.xml.rels><?xml version="1.0" encoding="UTF-8" standalone="yes"?>
<Relationships xmlns="http://schemas.openxmlformats.org/package/2006/relationships"><Relationship Id="rId3" Type="http://schemas.openxmlformats.org/officeDocument/2006/relationships/hyperlink" Target="http://www.google.com.ar/imgres?imgurl=http://www.autosecurity.cl/img/catalogo/06%20PARLANTES.jpg&amp;imgrefurl=http://www.taringa.net/posts/info/13512757/Los-parlantes-pequenos-de-alta-potencia_.html&amp;usg=__JMT9bRtq8vEEWp8uUjr_Y4jwyyc=&amp;h=375&amp;w=500&amp;sz=33&amp;hl=es-419&amp;start=11&amp;zoom=1&amp;tbnid=YstDgln6E3NqwM:&amp;tbnh=98&amp;tbnw=130&amp;ei=XHJGUJrwHaiP4gTrv4GQCQ&amp;prev=/search?q=parlantes&amp;hl=es-419&amp;sa=X&amp;rlz=1R2ADRA_esAR376&amp;biw=1360&amp;bih=578&amp;tbm=isch&amp;prmd=imvns&amp;itbs=1"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eg"/></Relationships>
</file>

<file path=ppt/slides/_rels/slide2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6.jpg"/><Relationship Id="rId4" Type="http://schemas.openxmlformats.org/officeDocument/2006/relationships/image" Target="../media/image55.jp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61.jp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hyperlink" Target="//upload.wikimedia.org/wikipedia/commons/5/5d/Plasma-display-composition.svg" TargetMode="External"/><Relationship Id="rId7"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3.jpeg"/><Relationship Id="rId5" Type="http://schemas.openxmlformats.org/officeDocument/2006/relationships/hyperlink" Target="//commons.wikimedia.org/wiki/File:Plasma_display.jpg?uselang=es" TargetMode="Externa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upload.wikimedia.org/wikipedia/commons/9/92/Estructura_es_OLED.jpg" TargetMode="External"/><Relationship Id="rId7" Type="http://schemas.openxmlformats.org/officeDocument/2006/relationships/hyperlink" Target="http://es.wikipedia.org/wiki/Archivo:OLED_schematic.svg"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hyperlink" Target="//commons.wikimedia.org/wiki/File:OLED_schematic.svg?uselang=es" TargetMode="External"/><Relationship Id="rId4" Type="http://schemas.openxmlformats.org/officeDocument/2006/relationships/image" Target="../media/image65.jpeg"/><Relationship Id="rId9" Type="http://schemas.openxmlformats.org/officeDocument/2006/relationships/hyperlink" Target="http://es.wikipedia.org/wiki/Archivo:Break_line_example2.JPG"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es.wikipedia.org/wiki/Archivo:OLED_schematic.svg" TargetMode="External"/><Relationship Id="rId7"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8.jpeg"/><Relationship Id="rId5" Type="http://schemas.openxmlformats.org/officeDocument/2006/relationships/hyperlink" Target="http://es.wikipedia.org/wiki/Archivo:Break_line_example2.JPG" TargetMode="Externa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82.wmf"/></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4.png"/><Relationship Id="rId7" Type="http://schemas.openxmlformats.org/officeDocument/2006/relationships/hyperlink" Target="http://es.wikipedia.org/commons.wikimedia.org/wiki/File:MMS.jpg?uselang=es"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hyperlink" Target="http://es.wikipedia.org/commons.wikimedia.org/wiki/File:Classical_spectacular_laser_effects.jpg?uselang=es" TargetMode="Externa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2.xml"/><Relationship Id="rId7"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467544" y="2420888"/>
            <a:ext cx="8229600" cy="2808312"/>
          </a:xfrm>
          <a:solidFill>
            <a:schemeClr val="accent1">
              <a:lumMod val="40000"/>
              <a:lumOff val="60000"/>
            </a:schemeClr>
          </a:solidFill>
        </p:spPr>
        <p:txBody>
          <a:bodyPr anchor="ctr" anchorCtr="0">
            <a:normAutofit/>
          </a:bodyPr>
          <a:lstStyle/>
          <a:p>
            <a:pPr algn="ctr"/>
            <a:r>
              <a:rPr lang="es-AR" sz="6000" b="1" i="1" dirty="0" smtClean="0">
                <a:solidFill>
                  <a:srgbClr val="FF0000"/>
                </a:solidFill>
                <a:latin typeface="Britannic Bold" panose="020B0903060703020204" pitchFamily="34" charset="0"/>
                <a:cs typeface="Arial" pitchFamily="34" charset="0"/>
              </a:rPr>
              <a:t>CONOCIENDO </a:t>
            </a:r>
            <a:br>
              <a:rPr lang="es-AR" sz="6000" b="1" i="1" dirty="0" smtClean="0">
                <a:solidFill>
                  <a:srgbClr val="FF0000"/>
                </a:solidFill>
                <a:latin typeface="Britannic Bold" panose="020B0903060703020204" pitchFamily="34" charset="0"/>
                <a:cs typeface="Arial" pitchFamily="34" charset="0"/>
              </a:rPr>
            </a:br>
            <a:r>
              <a:rPr lang="es-AR" sz="6000" b="1" i="1" dirty="0" smtClean="0">
                <a:solidFill>
                  <a:srgbClr val="FF0000"/>
                </a:solidFill>
                <a:latin typeface="Britannic Bold" panose="020B0903060703020204" pitchFamily="34" charset="0"/>
                <a:cs typeface="Arial" pitchFamily="34" charset="0"/>
              </a:rPr>
              <a:t>MULTIMEDIA</a:t>
            </a:r>
            <a:endParaRPr lang="es-AR" sz="6000" i="1" dirty="0">
              <a:solidFill>
                <a:srgbClr val="FF0000"/>
              </a:solidFill>
              <a:latin typeface="Britannic Bold" panose="020B0903060703020204" pitchFamily="34" charset="0"/>
              <a:cs typeface="Arial" pitchFamily="34" charset="0"/>
            </a:endParaRPr>
          </a:p>
        </p:txBody>
      </p:sp>
      <p:sp>
        <p:nvSpPr>
          <p:cNvPr id="7" name="6 Marcador de número de diapositiva"/>
          <p:cNvSpPr>
            <a:spLocks noGrp="1"/>
          </p:cNvSpPr>
          <p:nvPr>
            <p:ph type="sldNum" sz="quarter" idx="12"/>
          </p:nvPr>
        </p:nvSpPr>
        <p:spPr/>
        <p:txBody>
          <a:bodyPr/>
          <a:lstStyle/>
          <a:p>
            <a:fld id="{0C0A206E-FD98-4925-99A6-E39F18AC1176}" type="slidenum">
              <a:rPr lang="es-AR" smtClean="0"/>
              <a:pPr/>
              <a:t>1</a:t>
            </a:fld>
            <a:endParaRPr lang="es-AR"/>
          </a:p>
        </p:txBody>
      </p:sp>
      <p:sp>
        <p:nvSpPr>
          <p:cNvPr id="8" name="7 Botón de acción: Personalizar">
            <a:hlinkClick r:id="" action="ppaction://noaction" highlightClick="1"/>
          </p:cNvPr>
          <p:cNvSpPr/>
          <p:nvPr/>
        </p:nvSpPr>
        <p:spPr>
          <a:xfrm>
            <a:off x="1393924" y="404664"/>
            <a:ext cx="6624736" cy="1368152"/>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b="1" i="1" dirty="0">
                <a:latin typeface="Arial" pitchFamily="34" charset="0"/>
                <a:cs typeface="Arial" pitchFamily="34" charset="0"/>
              </a:rPr>
              <a:t>Informática General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51520" y="3473"/>
            <a:ext cx="8640960" cy="1152128"/>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AR" sz="3200" b="1" cap="all" dirty="0">
                <a:ln w="3175" cmpd="sng">
                  <a:noFill/>
                </a:ln>
                <a:solidFill>
                  <a:srgbClr val="FF0000"/>
                </a:solidFill>
                <a:latin typeface="+mj-lt"/>
                <a:ea typeface="+mj-ea"/>
                <a:cs typeface="+mj-cs"/>
              </a:rPr>
              <a:t>Tarjetas de digitalización de Audio</a:t>
            </a:r>
          </a:p>
        </p:txBody>
      </p:sp>
      <p:sp>
        <p:nvSpPr>
          <p:cNvPr id="3" name="2 Rectángulo"/>
          <p:cNvSpPr/>
          <p:nvPr/>
        </p:nvSpPr>
        <p:spPr>
          <a:xfrm>
            <a:off x="179512" y="3861048"/>
            <a:ext cx="8784976" cy="2880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itchFamily="34" charset="0"/>
              <a:buChar char="•"/>
            </a:pPr>
            <a:r>
              <a:rPr lang="es-AR" sz="2400" b="1" i="1" dirty="0" smtClean="0">
                <a:latin typeface="Arial" pitchFamily="34" charset="0"/>
                <a:cs typeface="Arial" pitchFamily="34" charset="0"/>
              </a:rPr>
              <a:t>Permite convertir una señal de audio para mejorarla o combinarla con otros medios.</a:t>
            </a:r>
          </a:p>
          <a:p>
            <a:pPr marL="342900" indent="-342900">
              <a:buFont typeface="Arial" pitchFamily="34" charset="0"/>
              <a:buChar char="•"/>
            </a:pPr>
            <a:r>
              <a:rPr lang="es-AR" sz="2400" b="1" i="1" dirty="0" smtClean="0">
                <a:latin typeface="Arial" pitchFamily="34" charset="0"/>
                <a:cs typeface="Arial" pitchFamily="34" charset="0"/>
              </a:rPr>
              <a:t>Ofrecen opciones de grabación y  reproducción por  muestreo digital.</a:t>
            </a:r>
          </a:p>
          <a:p>
            <a:pPr marL="342900" indent="-342900">
              <a:buFont typeface="Arial" pitchFamily="34" charset="0"/>
              <a:buChar char="•"/>
            </a:pPr>
            <a:r>
              <a:rPr lang="es-AR" sz="2400" b="1" i="1" dirty="0" smtClean="0">
                <a:latin typeface="Arial" pitchFamily="34" charset="0"/>
                <a:cs typeface="Arial" pitchFamily="34" charset="0"/>
              </a:rPr>
              <a:t>Incorporan </a:t>
            </a:r>
            <a:r>
              <a:rPr lang="es-AR" sz="2400" b="1" i="1" dirty="0">
                <a:latin typeface="Arial" pitchFamily="34" charset="0"/>
                <a:cs typeface="Arial" pitchFamily="34" charset="0"/>
              </a:rPr>
              <a:t>amplificadores con salida a altavoces para conseguir una reproducción con calidad profesional.</a:t>
            </a:r>
          </a:p>
          <a:p>
            <a:pPr marL="342900" indent="-342900">
              <a:buFont typeface="Arial" pitchFamily="34" charset="0"/>
              <a:buChar char="•"/>
            </a:pPr>
            <a:endParaRPr lang="es-AR" sz="2400" b="1" i="1" dirty="0">
              <a:latin typeface="Arial" pitchFamily="34" charset="0"/>
              <a:cs typeface="Arial" pitchFamily="34" charset="0"/>
            </a:endParaRPr>
          </a:p>
        </p:txBody>
      </p:sp>
      <p:sp>
        <p:nvSpPr>
          <p:cNvPr id="4" name="3 Marcador de número de diapositiva"/>
          <p:cNvSpPr>
            <a:spLocks noGrp="1"/>
          </p:cNvSpPr>
          <p:nvPr>
            <p:ph type="sldNum" sz="quarter" idx="12"/>
          </p:nvPr>
        </p:nvSpPr>
        <p:spPr/>
        <p:txBody>
          <a:bodyPr/>
          <a:lstStyle/>
          <a:p>
            <a:fld id="{0C0A206E-FD98-4925-99A6-E39F18AC1176}" type="slidenum">
              <a:rPr lang="es-AR" smtClean="0"/>
              <a:pPr/>
              <a:t>10</a:t>
            </a:fld>
            <a:endParaRPr lang="es-AR"/>
          </a:p>
        </p:txBody>
      </p:sp>
      <p:pic>
        <p:nvPicPr>
          <p:cNvPr id="5" name="Imagen 4"/>
          <p:cNvPicPr>
            <a:picLocks noChangeAspect="1"/>
          </p:cNvPicPr>
          <p:nvPr/>
        </p:nvPicPr>
        <p:blipFill>
          <a:blip r:embed="rId3"/>
          <a:stretch>
            <a:fillRect/>
          </a:stretch>
        </p:blipFill>
        <p:spPr>
          <a:xfrm>
            <a:off x="755576" y="1148730"/>
            <a:ext cx="2143125" cy="2143125"/>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136" y="1215405"/>
            <a:ext cx="2266950" cy="200977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539551" y="260648"/>
            <a:ext cx="8064897" cy="864096"/>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AR" sz="3200" b="1" cap="all" dirty="0" smtClean="0">
                <a:ln w="3175" cmpd="sng">
                  <a:noFill/>
                </a:ln>
                <a:solidFill>
                  <a:srgbClr val="FF0000"/>
                </a:solidFill>
                <a:latin typeface="+mj-lt"/>
                <a:ea typeface="+mj-ea"/>
                <a:cs typeface="+mj-cs"/>
              </a:rPr>
              <a:t>PLACA </a:t>
            </a:r>
            <a:r>
              <a:rPr lang="es-AR" sz="3200" b="1" cap="all" dirty="0">
                <a:ln w="3175" cmpd="sng">
                  <a:noFill/>
                </a:ln>
                <a:solidFill>
                  <a:srgbClr val="FF0000"/>
                </a:solidFill>
                <a:latin typeface="+mj-lt"/>
                <a:ea typeface="+mj-ea"/>
                <a:cs typeface="+mj-cs"/>
              </a:rPr>
              <a:t>de Video</a:t>
            </a:r>
          </a:p>
        </p:txBody>
      </p:sp>
      <p:sp>
        <p:nvSpPr>
          <p:cNvPr id="4" name="3 Marcador de número de diapositiva"/>
          <p:cNvSpPr>
            <a:spLocks noGrp="1"/>
          </p:cNvSpPr>
          <p:nvPr>
            <p:ph type="sldNum" sz="quarter" idx="12"/>
          </p:nvPr>
        </p:nvSpPr>
        <p:spPr/>
        <p:txBody>
          <a:bodyPr/>
          <a:lstStyle/>
          <a:p>
            <a:fld id="{0C0A206E-FD98-4925-99A6-E39F18AC1176}" type="slidenum">
              <a:rPr lang="es-AR" smtClean="0"/>
              <a:pPr/>
              <a:t>11</a:t>
            </a:fld>
            <a:endParaRPr lang="es-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1381843"/>
            <a:ext cx="5658397" cy="3352406"/>
          </a:xfrm>
          <a:prstGeom prst="rect">
            <a:avLst/>
          </a:prstGeom>
        </p:spPr>
      </p:pic>
      <p:sp>
        <p:nvSpPr>
          <p:cNvPr id="5" name="CuadroTexto 4"/>
          <p:cNvSpPr txBox="1"/>
          <p:nvPr/>
        </p:nvSpPr>
        <p:spPr>
          <a:xfrm>
            <a:off x="207301" y="1575028"/>
            <a:ext cx="2952328" cy="3508653"/>
          </a:xfrm>
          <a:prstGeom prst="rect">
            <a:avLst/>
          </a:prstGeom>
          <a:noFill/>
        </p:spPr>
        <p:txBody>
          <a:bodyPr wrap="square" rtlCol="0">
            <a:spAutoFit/>
          </a:bodyPr>
          <a:lstStyle/>
          <a:p>
            <a:r>
              <a:rPr lang="es-AR" sz="2400" b="1" dirty="0" smtClean="0"/>
              <a:t>GPU </a:t>
            </a:r>
            <a:r>
              <a:rPr lang="es-AR" sz="2400" b="1" dirty="0" err="1" smtClean="0"/>
              <a:t>Graphics</a:t>
            </a:r>
            <a:r>
              <a:rPr lang="es-AR" sz="2400" b="1" dirty="0" smtClean="0"/>
              <a:t> </a:t>
            </a:r>
            <a:r>
              <a:rPr lang="es-AR" sz="2400" b="1" dirty="0" err="1"/>
              <a:t>Processing</a:t>
            </a:r>
            <a:r>
              <a:rPr lang="es-AR" sz="2400" b="1" dirty="0"/>
              <a:t> </a:t>
            </a:r>
            <a:r>
              <a:rPr lang="es-AR" sz="2400" b="1" dirty="0" err="1" smtClean="0"/>
              <a:t>Unit</a:t>
            </a:r>
            <a:endParaRPr lang="es-AR" sz="2400" b="1" dirty="0" smtClean="0"/>
          </a:p>
          <a:p>
            <a:endParaRPr lang="es-AR" sz="2400" b="1" dirty="0" smtClean="0"/>
          </a:p>
          <a:p>
            <a:pPr marL="342900" indent="-342900">
              <a:buFont typeface="Arial" panose="020B0604020202020204" pitchFamily="34" charset="0"/>
              <a:buChar char="•"/>
            </a:pPr>
            <a:r>
              <a:rPr lang="es-AR" b="1" dirty="0" smtClean="0"/>
              <a:t>Posee un procesador</a:t>
            </a:r>
          </a:p>
          <a:p>
            <a:endParaRPr lang="es-AR" b="1" dirty="0" smtClean="0"/>
          </a:p>
          <a:p>
            <a:pPr marL="342900" indent="-342900">
              <a:buFont typeface="Arial" panose="020B0604020202020204" pitchFamily="34" charset="0"/>
              <a:buChar char="•"/>
            </a:pPr>
            <a:r>
              <a:rPr lang="es-AR" b="1" dirty="0" smtClean="0"/>
              <a:t>Tiene aceleración gráfica</a:t>
            </a:r>
          </a:p>
          <a:p>
            <a:pPr marL="342900" indent="-342900">
              <a:buFont typeface="Arial" panose="020B0604020202020204" pitchFamily="34" charset="0"/>
              <a:buChar char="•"/>
            </a:pPr>
            <a:endParaRPr lang="es-AR" b="1" dirty="0" smtClean="0"/>
          </a:p>
          <a:p>
            <a:pPr marL="342900" indent="-342900">
              <a:buFont typeface="Arial" panose="020B0604020202020204" pitchFamily="34" charset="0"/>
              <a:buChar char="•"/>
            </a:pPr>
            <a:r>
              <a:rPr lang="es-AR" b="1" dirty="0"/>
              <a:t>Tiene memoria </a:t>
            </a:r>
            <a:r>
              <a:rPr lang="es-AR" b="1" dirty="0" smtClean="0"/>
              <a:t>propia DD5</a:t>
            </a:r>
            <a:endParaRPr lang="es-AR" b="1" dirty="0"/>
          </a:p>
          <a:p>
            <a:endParaRPr lang="es-AR" sz="2400"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000125" y="0"/>
            <a:ext cx="7772400" cy="857250"/>
          </a:xfr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a:r>
              <a:rPr lang="es-ES_tradnl" b="1" dirty="0">
                <a:solidFill>
                  <a:srgbClr val="FF0000"/>
                </a:solidFill>
                <a:latin typeface="+mj-lt"/>
                <a:ea typeface="+mj-ea"/>
                <a:cs typeface="+mj-cs"/>
              </a:rPr>
              <a:t>El Puerto DVI</a:t>
            </a:r>
          </a:p>
        </p:txBody>
      </p:sp>
      <p:sp>
        <p:nvSpPr>
          <p:cNvPr id="23556" name="Rectangle 3"/>
          <p:cNvSpPr>
            <a:spLocks noGrp="1" noChangeArrowheads="1"/>
          </p:cNvSpPr>
          <p:nvPr>
            <p:ph idx="1"/>
          </p:nvPr>
        </p:nvSpPr>
        <p:spPr>
          <a:xfrm>
            <a:off x="500063" y="1071563"/>
            <a:ext cx="5072062" cy="2213421"/>
          </a:xfrm>
          <a:solidFill>
            <a:schemeClr val="accent1">
              <a:lumMod val="75000"/>
            </a:schemeClr>
          </a:solidFill>
          <a:ln w="76200">
            <a:solidFill>
              <a:schemeClr val="accent2"/>
            </a:solidFill>
          </a:ln>
        </p:spPr>
        <p:txBody>
          <a:bodyPr>
            <a:normAutofit/>
          </a:bodyPr>
          <a:lstStyle/>
          <a:p>
            <a:pPr algn="just">
              <a:lnSpc>
                <a:spcPct val="80000"/>
              </a:lnSpc>
            </a:pPr>
            <a:r>
              <a:rPr lang="es-AR" b="1" i="1" dirty="0" smtClean="0">
                <a:solidFill>
                  <a:schemeClr val="tx1"/>
                </a:solidFill>
                <a:latin typeface="Arial" pitchFamily="34" charset="0"/>
              </a:rPr>
              <a:t>Digital Visual Interface:  </a:t>
            </a:r>
          </a:p>
          <a:p>
            <a:pPr algn="just">
              <a:lnSpc>
                <a:spcPct val="80000"/>
              </a:lnSpc>
              <a:buFontTx/>
              <a:buNone/>
            </a:pPr>
            <a:r>
              <a:rPr lang="es-AR" b="1" i="1" dirty="0" smtClean="0">
                <a:solidFill>
                  <a:schemeClr val="tx1"/>
                </a:solidFill>
                <a:latin typeface="Arial" pitchFamily="34" charset="0"/>
              </a:rPr>
              <a:t>	La sigla DVI significa </a:t>
            </a:r>
            <a:r>
              <a:rPr lang="es-AR" b="1" i="1" dirty="0" err="1" smtClean="0">
                <a:solidFill>
                  <a:schemeClr val="tx1"/>
                </a:solidFill>
                <a:latin typeface="Arial" pitchFamily="34" charset="0"/>
              </a:rPr>
              <a:t>Interfase</a:t>
            </a:r>
            <a:r>
              <a:rPr lang="es-AR" b="1" i="1" dirty="0" smtClean="0">
                <a:solidFill>
                  <a:schemeClr val="tx1"/>
                </a:solidFill>
                <a:latin typeface="Arial" pitchFamily="34" charset="0"/>
              </a:rPr>
              <a:t> Visual Digital. </a:t>
            </a:r>
          </a:p>
          <a:p>
            <a:pPr algn="just">
              <a:lnSpc>
                <a:spcPct val="80000"/>
              </a:lnSpc>
              <a:buFontTx/>
              <a:buNone/>
            </a:pPr>
            <a:r>
              <a:rPr lang="es-AR" b="1" i="1" dirty="0" smtClean="0">
                <a:solidFill>
                  <a:schemeClr val="tx1"/>
                </a:solidFill>
                <a:latin typeface="Arial" pitchFamily="34" charset="0"/>
              </a:rPr>
              <a:t>	Se conecta a un monitor</a:t>
            </a:r>
          </a:p>
          <a:p>
            <a:pPr algn="just">
              <a:lnSpc>
                <a:spcPct val="80000"/>
              </a:lnSpc>
              <a:buFontTx/>
              <a:buNone/>
            </a:pPr>
            <a:r>
              <a:rPr lang="es-AR" i="1" dirty="0" smtClean="0">
                <a:latin typeface="Arial" pitchFamily="34" charset="0"/>
              </a:rPr>
              <a:t>	.</a:t>
            </a:r>
            <a:endParaRPr lang="es-ES_tradnl" i="1" dirty="0" smtClean="0">
              <a:latin typeface="Arial" pitchFamily="34" charset="0"/>
            </a:endParaRPr>
          </a:p>
        </p:txBody>
      </p:sp>
      <p:sp>
        <p:nvSpPr>
          <p:cNvPr id="6" name="4 Marcador de número de diapositiva"/>
          <p:cNvSpPr>
            <a:spLocks noGrp="1"/>
          </p:cNvSpPr>
          <p:nvPr>
            <p:ph type="sldNum" sz="quarter" idx="12"/>
          </p:nvPr>
        </p:nvSpPr>
        <p:spPr/>
        <p:txBody>
          <a:bodyPr/>
          <a:lstStyle/>
          <a:p>
            <a:pPr>
              <a:defRPr/>
            </a:pPr>
            <a:fld id="{8B0267D4-F61F-4A4E-8E84-0FDB1E162A28}" type="slidenum">
              <a:rPr lang="en-US"/>
              <a:pPr>
                <a:defRPr/>
              </a:pPr>
              <a:t>12</a:t>
            </a:fld>
            <a:endParaRPr lang="en-US"/>
          </a:p>
        </p:txBody>
      </p:sp>
      <p:pic>
        <p:nvPicPr>
          <p:cNvPr id="23557" name="Picture 7"/>
          <p:cNvPicPr>
            <a:picLocks noChangeAspect="1" noChangeArrowheads="1"/>
          </p:cNvPicPr>
          <p:nvPr/>
        </p:nvPicPr>
        <p:blipFill>
          <a:blip r:embed="rId3" cstate="print"/>
          <a:srcRect/>
          <a:stretch>
            <a:fillRect/>
          </a:stretch>
        </p:blipFill>
        <p:spPr bwMode="auto">
          <a:xfrm>
            <a:off x="5857875" y="1000125"/>
            <a:ext cx="3028950" cy="1762125"/>
          </a:xfrm>
          <a:prstGeom prst="rect">
            <a:avLst/>
          </a:prstGeom>
          <a:noFill/>
          <a:ln w="9525">
            <a:noFill/>
            <a:miter lim="800000"/>
            <a:headEnd/>
            <a:tailEnd/>
          </a:ln>
        </p:spPr>
      </p:pic>
      <p:pic>
        <p:nvPicPr>
          <p:cNvPr id="23558" name="Picture 8"/>
          <p:cNvPicPr>
            <a:picLocks noChangeAspect="1" noChangeArrowheads="1"/>
          </p:cNvPicPr>
          <p:nvPr/>
        </p:nvPicPr>
        <p:blipFill>
          <a:blip r:embed="rId4" cstate="print"/>
          <a:srcRect/>
          <a:stretch>
            <a:fillRect/>
          </a:stretch>
        </p:blipFill>
        <p:spPr bwMode="auto">
          <a:xfrm>
            <a:off x="5857875" y="2786063"/>
            <a:ext cx="3038475" cy="2833687"/>
          </a:xfrm>
          <a:prstGeom prst="rect">
            <a:avLst/>
          </a:prstGeom>
          <a:noFill/>
          <a:ln w="9525">
            <a:noFill/>
            <a:miter lim="800000"/>
            <a:headEnd/>
            <a:tailEnd/>
          </a:ln>
        </p:spPr>
      </p:pic>
      <p:pic>
        <p:nvPicPr>
          <p:cNvPr id="23559" name="Picture 9"/>
          <p:cNvPicPr>
            <a:picLocks noChangeAspect="1" noChangeArrowheads="1"/>
          </p:cNvPicPr>
          <p:nvPr/>
        </p:nvPicPr>
        <p:blipFill>
          <a:blip r:embed="rId5" cstate="print"/>
          <a:srcRect/>
          <a:stretch>
            <a:fillRect/>
          </a:stretch>
        </p:blipFill>
        <p:spPr bwMode="auto">
          <a:xfrm>
            <a:off x="5929313" y="5715000"/>
            <a:ext cx="2938462" cy="1143000"/>
          </a:xfrm>
          <a:prstGeom prst="rect">
            <a:avLst/>
          </a:prstGeom>
          <a:noFill/>
          <a:ln w="9525">
            <a:noFill/>
            <a:miter lim="800000"/>
            <a:headEnd/>
            <a:tailEnd/>
          </a:ln>
        </p:spPr>
      </p:pic>
      <p:pic>
        <p:nvPicPr>
          <p:cNvPr id="2" name="Imagen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158" y="3420595"/>
            <a:ext cx="4038792" cy="3176757"/>
          </a:xfrm>
          <a:prstGeom prst="rect">
            <a:avLst/>
          </a:prstGeom>
        </p:spPr>
      </p:pic>
      <p:sp>
        <p:nvSpPr>
          <p:cNvPr id="3" name="Flecha derecha 2"/>
          <p:cNvSpPr/>
          <p:nvPr/>
        </p:nvSpPr>
        <p:spPr>
          <a:xfrm>
            <a:off x="5220072" y="6126220"/>
            <a:ext cx="709241" cy="38803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a:p>
        </p:txBody>
      </p:sp>
      <p:sp>
        <p:nvSpPr>
          <p:cNvPr id="10" name="Flecha derecha 9"/>
          <p:cNvSpPr/>
          <p:nvPr/>
        </p:nvSpPr>
        <p:spPr>
          <a:xfrm rot="10800000">
            <a:off x="4509950" y="6133859"/>
            <a:ext cx="695276" cy="38039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3005078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000125" y="0"/>
            <a:ext cx="7772400" cy="857250"/>
          </a:xfr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a:r>
              <a:rPr lang="es-ES_tradnl" b="1" dirty="0">
                <a:solidFill>
                  <a:srgbClr val="FF0000"/>
                </a:solidFill>
                <a:latin typeface="+mj-lt"/>
                <a:ea typeface="+mj-ea"/>
                <a:cs typeface="+mj-cs"/>
              </a:rPr>
              <a:t>El Puerto HDMI</a:t>
            </a:r>
          </a:p>
        </p:txBody>
      </p:sp>
      <p:sp>
        <p:nvSpPr>
          <p:cNvPr id="23556" name="Rectangle 3"/>
          <p:cNvSpPr>
            <a:spLocks noGrp="1" noChangeArrowheads="1"/>
          </p:cNvSpPr>
          <p:nvPr>
            <p:ph idx="1"/>
          </p:nvPr>
        </p:nvSpPr>
        <p:spPr>
          <a:xfrm>
            <a:off x="500063" y="1071563"/>
            <a:ext cx="5072062" cy="3581573"/>
          </a:xfrm>
          <a:solidFill>
            <a:schemeClr val="accent1">
              <a:lumMod val="75000"/>
            </a:schemeClr>
          </a:solidFill>
          <a:ln w="76200">
            <a:solidFill>
              <a:schemeClr val="accent2"/>
            </a:solidFill>
          </a:ln>
        </p:spPr>
        <p:txBody>
          <a:bodyPr>
            <a:normAutofit/>
          </a:bodyPr>
          <a:lstStyle/>
          <a:p>
            <a:pPr marL="0" indent="0" algn="just">
              <a:lnSpc>
                <a:spcPct val="80000"/>
              </a:lnSpc>
              <a:buNone/>
            </a:pPr>
            <a:r>
              <a:rPr lang="es-AR" dirty="0">
                <a:solidFill>
                  <a:schemeClr val="tx1"/>
                </a:solidFill>
              </a:rPr>
              <a:t>High </a:t>
            </a:r>
            <a:r>
              <a:rPr lang="es-AR" dirty="0" err="1">
                <a:solidFill>
                  <a:schemeClr val="tx1"/>
                </a:solidFill>
              </a:rPr>
              <a:t>Definition</a:t>
            </a:r>
            <a:r>
              <a:rPr lang="es-AR" dirty="0">
                <a:solidFill>
                  <a:schemeClr val="tx1"/>
                </a:solidFill>
              </a:rPr>
              <a:t> Multimedia </a:t>
            </a:r>
            <a:r>
              <a:rPr lang="es-AR" dirty="0" smtClean="0">
                <a:solidFill>
                  <a:schemeClr val="tx1"/>
                </a:solidFill>
              </a:rPr>
              <a:t>Interface</a:t>
            </a:r>
          </a:p>
          <a:p>
            <a:pPr marL="0" indent="0" algn="just">
              <a:lnSpc>
                <a:spcPct val="80000"/>
              </a:lnSpc>
              <a:buNone/>
            </a:pPr>
            <a:endParaRPr lang="es-AR" i="1" dirty="0" smtClean="0">
              <a:solidFill>
                <a:schemeClr val="tx1"/>
              </a:solidFill>
              <a:latin typeface="Arial" pitchFamily="34" charset="0"/>
            </a:endParaRPr>
          </a:p>
          <a:p>
            <a:pPr algn="just">
              <a:lnSpc>
                <a:spcPct val="80000"/>
              </a:lnSpc>
            </a:pPr>
            <a:r>
              <a:rPr lang="es-AR" i="1" dirty="0" smtClean="0">
                <a:solidFill>
                  <a:schemeClr val="tx1"/>
                </a:solidFill>
                <a:latin typeface="Arial" pitchFamily="34" charset="0"/>
              </a:rPr>
              <a:t>Interfaz entre cualquier fuente de audio y video digital.  </a:t>
            </a:r>
          </a:p>
          <a:p>
            <a:pPr algn="just">
              <a:lnSpc>
                <a:spcPct val="80000"/>
              </a:lnSpc>
            </a:pPr>
            <a:r>
              <a:rPr lang="es-AR" sz="2000" i="1" dirty="0" smtClean="0">
                <a:solidFill>
                  <a:schemeClr val="tx1"/>
                </a:solidFill>
                <a:latin typeface="Arial" pitchFamily="34" charset="0"/>
              </a:rPr>
              <a:t>Permite </a:t>
            </a:r>
            <a:r>
              <a:rPr lang="es-AR" sz="2000" i="1" dirty="0">
                <a:solidFill>
                  <a:schemeClr val="tx1"/>
                </a:solidFill>
                <a:latin typeface="Arial" pitchFamily="34" charset="0"/>
              </a:rPr>
              <a:t>video de alta resolución(1.4) (4096x2160 pixeles)</a:t>
            </a:r>
          </a:p>
          <a:p>
            <a:pPr algn="just">
              <a:lnSpc>
                <a:spcPct val="80000"/>
              </a:lnSpc>
            </a:pPr>
            <a:r>
              <a:rPr lang="es-AR" i="1" dirty="0" smtClean="0">
                <a:solidFill>
                  <a:schemeClr val="tx1"/>
                </a:solidFill>
                <a:latin typeface="Arial" pitchFamily="34" charset="0"/>
              </a:rPr>
              <a:t>Envió y </a:t>
            </a:r>
            <a:r>
              <a:rPr lang="es-AR" i="1" dirty="0">
                <a:solidFill>
                  <a:schemeClr val="tx1"/>
                </a:solidFill>
                <a:latin typeface="Arial" pitchFamily="34" charset="0"/>
              </a:rPr>
              <a:t>recepción de datos a través de </a:t>
            </a:r>
            <a:r>
              <a:rPr lang="es-AR" i="1" dirty="0" err="1" smtClean="0">
                <a:solidFill>
                  <a:schemeClr val="tx1"/>
                </a:solidFill>
                <a:latin typeface="Arial" pitchFamily="34" charset="0"/>
              </a:rPr>
              <a:t>ethernet</a:t>
            </a:r>
            <a:r>
              <a:rPr lang="es-AR" i="1" dirty="0" smtClean="0">
                <a:solidFill>
                  <a:schemeClr val="tx1"/>
                </a:solidFill>
                <a:latin typeface="Arial" pitchFamily="34" charset="0"/>
              </a:rPr>
              <a:t>. </a:t>
            </a:r>
            <a:endParaRPr lang="es-AR" i="1" dirty="0">
              <a:solidFill>
                <a:schemeClr val="tx1"/>
              </a:solidFill>
              <a:latin typeface="Arial" pitchFamily="34" charset="0"/>
            </a:endParaRPr>
          </a:p>
          <a:p>
            <a:pPr lvl="2" algn="just">
              <a:lnSpc>
                <a:spcPct val="80000"/>
              </a:lnSpc>
              <a:buFontTx/>
              <a:buNone/>
            </a:pPr>
            <a:endParaRPr lang="es-AR" sz="2800" i="1" dirty="0">
              <a:solidFill>
                <a:schemeClr val="tx1"/>
              </a:solidFill>
              <a:latin typeface="Arial" pitchFamily="34" charset="0"/>
            </a:endParaRPr>
          </a:p>
          <a:p>
            <a:pPr lvl="2" algn="just">
              <a:lnSpc>
                <a:spcPct val="80000"/>
              </a:lnSpc>
              <a:buFontTx/>
              <a:buNone/>
            </a:pPr>
            <a:endParaRPr lang="es-ES_tradnl" i="1" dirty="0" smtClean="0">
              <a:solidFill>
                <a:schemeClr val="tx1"/>
              </a:solidFill>
              <a:latin typeface="Arial" pitchFamily="34" charset="0"/>
            </a:endParaRPr>
          </a:p>
        </p:txBody>
      </p:sp>
      <p:sp>
        <p:nvSpPr>
          <p:cNvPr id="6" name="4 Marcador de número de diapositiva"/>
          <p:cNvSpPr>
            <a:spLocks noGrp="1"/>
          </p:cNvSpPr>
          <p:nvPr>
            <p:ph type="sldNum" sz="quarter" idx="12"/>
          </p:nvPr>
        </p:nvSpPr>
        <p:spPr/>
        <p:txBody>
          <a:bodyPr/>
          <a:lstStyle/>
          <a:p>
            <a:pPr>
              <a:defRPr/>
            </a:pPr>
            <a:fld id="{8B0267D4-F61F-4A4E-8E84-0FDB1E162A28}" type="slidenum">
              <a:rPr lang="en-US"/>
              <a:pPr>
                <a:defRPr/>
              </a:pPr>
              <a:t>13</a:t>
            </a:fld>
            <a:endParaRPr lang="en-US"/>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1124744"/>
            <a:ext cx="2743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0005" y="4728885"/>
            <a:ext cx="3230390"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010" y="2459038"/>
            <a:ext cx="2642264" cy="175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Imagen 1"/>
          <p:cNvPicPr>
            <a:picLocks noChangeAspect="1"/>
          </p:cNvPicPr>
          <p:nvPr/>
        </p:nvPicPr>
        <p:blipFill>
          <a:blip r:embed="rId6"/>
          <a:stretch>
            <a:fillRect/>
          </a:stretch>
        </p:blipFill>
        <p:spPr>
          <a:xfrm>
            <a:off x="611560" y="4880025"/>
            <a:ext cx="2533650" cy="1809750"/>
          </a:xfrm>
          <a:prstGeom prst="rect">
            <a:avLst/>
          </a:prstGeom>
        </p:spPr>
      </p:pic>
      <p:cxnSp>
        <p:nvCxnSpPr>
          <p:cNvPr id="4" name="Conector recto de flecha 3"/>
          <p:cNvCxnSpPr/>
          <p:nvPr/>
        </p:nvCxnSpPr>
        <p:spPr>
          <a:xfrm>
            <a:off x="3395970" y="6248403"/>
            <a:ext cx="2176155" cy="0"/>
          </a:xfrm>
          <a:prstGeom prst="straightConnector1">
            <a:avLst/>
          </a:prstGeom>
          <a:ln>
            <a:headEnd type="triangle"/>
            <a:tailEnd type="triangle"/>
          </a:ln>
          <a:effectLst>
            <a:innerShdw blurRad="63500" dist="50800" dir="5400000">
              <a:prstClr val="black">
                <a:alpha val="50000"/>
              </a:prstClr>
            </a:inn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038955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259632" y="188640"/>
            <a:ext cx="6696744" cy="836712"/>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ES_tradnl" sz="3200" b="1" cap="all" dirty="0">
                <a:ln w="3175" cmpd="sng">
                  <a:noFill/>
                </a:ln>
                <a:solidFill>
                  <a:srgbClr val="FF0000"/>
                </a:solidFill>
                <a:latin typeface="+mj-lt"/>
                <a:ea typeface="+mj-ea"/>
                <a:cs typeface="+mj-cs"/>
              </a:rPr>
              <a:t>CD/DVD ROM</a:t>
            </a:r>
            <a:endParaRPr lang="es-AR" sz="3200" b="1" cap="all" dirty="0">
              <a:ln w="3175" cmpd="sng">
                <a:noFill/>
              </a:ln>
              <a:solidFill>
                <a:srgbClr val="FF0000"/>
              </a:solidFill>
              <a:latin typeface="+mj-lt"/>
              <a:ea typeface="+mj-ea"/>
              <a:cs typeface="+mj-cs"/>
            </a:endParaRPr>
          </a:p>
        </p:txBody>
      </p:sp>
      <p:pic>
        <p:nvPicPr>
          <p:cNvPr id="1027" name="Picture 3"/>
          <p:cNvPicPr>
            <a:picLocks noChangeAspect="1" noChangeArrowheads="1"/>
          </p:cNvPicPr>
          <p:nvPr/>
        </p:nvPicPr>
        <p:blipFill>
          <a:blip r:embed="rId3" cstate="print"/>
          <a:srcRect/>
          <a:stretch>
            <a:fillRect/>
          </a:stretch>
        </p:blipFill>
        <p:spPr bwMode="auto">
          <a:xfrm>
            <a:off x="355550" y="4073053"/>
            <a:ext cx="3384377" cy="2081386"/>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549234" y="1417984"/>
            <a:ext cx="3158670" cy="2088232"/>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5514354" y="1417984"/>
            <a:ext cx="2810894" cy="1685925"/>
          </a:xfrm>
          <a:prstGeom prst="rect">
            <a:avLst/>
          </a:prstGeom>
          <a:noFill/>
          <a:ln w="9525">
            <a:noFill/>
            <a:miter lim="800000"/>
            <a:headEnd/>
            <a:tailEnd/>
          </a:ln>
        </p:spPr>
      </p:pic>
      <p:pic>
        <p:nvPicPr>
          <p:cNvPr id="1029" name="Picture 5"/>
          <p:cNvPicPr>
            <a:picLocks noChangeAspect="1" noChangeArrowheads="1"/>
          </p:cNvPicPr>
          <p:nvPr/>
        </p:nvPicPr>
        <p:blipFill>
          <a:blip r:embed="rId6" cstate="print"/>
          <a:srcRect/>
          <a:stretch>
            <a:fillRect/>
          </a:stretch>
        </p:blipFill>
        <p:spPr bwMode="auto">
          <a:xfrm>
            <a:off x="4810273" y="3695886"/>
            <a:ext cx="3707038" cy="2487699"/>
          </a:xfrm>
          <a:prstGeom prst="rect">
            <a:avLst/>
          </a:prstGeom>
          <a:noFill/>
          <a:ln w="9525">
            <a:noFill/>
            <a:miter lim="800000"/>
            <a:headEnd/>
            <a:tailEnd/>
          </a:ln>
        </p:spPr>
      </p:pic>
      <p:sp>
        <p:nvSpPr>
          <p:cNvPr id="7" name="6 Marcador de número de diapositiva"/>
          <p:cNvSpPr>
            <a:spLocks noGrp="1"/>
          </p:cNvSpPr>
          <p:nvPr>
            <p:ph type="sldNum" sz="quarter" idx="12"/>
          </p:nvPr>
        </p:nvSpPr>
        <p:spPr/>
        <p:txBody>
          <a:bodyPr/>
          <a:lstStyle/>
          <a:p>
            <a:fld id="{0C0A206E-FD98-4925-99A6-E39F18AC1176}" type="slidenum">
              <a:rPr lang="es-AR" smtClean="0"/>
              <a:pPr/>
              <a:t>14</a:t>
            </a:fld>
            <a:endParaRPr lang="es-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900113" y="0"/>
            <a:ext cx="7772400" cy="1143000"/>
          </a:xfr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a:r>
              <a:rPr lang="es-ES" b="1" dirty="0">
                <a:solidFill>
                  <a:srgbClr val="FF0000"/>
                </a:solidFill>
                <a:latin typeface="+mj-lt"/>
                <a:ea typeface="+mj-ea"/>
                <a:cs typeface="+mj-cs"/>
              </a:rPr>
              <a:t>DVD y BLU-RAY</a:t>
            </a:r>
          </a:p>
        </p:txBody>
      </p:sp>
      <p:sp>
        <p:nvSpPr>
          <p:cNvPr id="71683" name="Rectangle 3"/>
          <p:cNvSpPr>
            <a:spLocks noGrp="1" noChangeArrowheads="1"/>
          </p:cNvSpPr>
          <p:nvPr>
            <p:ph type="body" sz="half" idx="2"/>
          </p:nvPr>
        </p:nvSpPr>
        <p:spPr>
          <a:xfrm>
            <a:off x="3492500" y="1196975"/>
            <a:ext cx="5471988" cy="1727969"/>
          </a:xfrm>
          <a:solidFill>
            <a:schemeClr val="accent1">
              <a:lumMod val="75000"/>
            </a:schemeClr>
          </a:solidFill>
          <a:ln w="76200">
            <a:solidFill>
              <a:schemeClr val="accent2"/>
            </a:solidFill>
          </a:ln>
        </p:spPr>
        <p:txBody>
          <a:bodyPr vert="horz">
            <a:normAutofit/>
          </a:bodyPr>
          <a:lstStyle/>
          <a:p>
            <a:pPr algn="just">
              <a:lnSpc>
                <a:spcPct val="80000"/>
              </a:lnSpc>
            </a:pPr>
            <a:r>
              <a:rPr lang="es-ES" i="1" dirty="0">
                <a:solidFill>
                  <a:schemeClr val="tx1"/>
                </a:solidFill>
                <a:latin typeface="Arial" pitchFamily="34" charset="0"/>
              </a:rPr>
              <a:t>Los DVD </a:t>
            </a:r>
            <a:r>
              <a:rPr lang="es-ES" i="1" dirty="0" smtClean="0">
                <a:solidFill>
                  <a:schemeClr val="tx1"/>
                </a:solidFill>
                <a:latin typeface="Arial" pitchFamily="34" charset="0"/>
              </a:rPr>
              <a:t>almacenan </a:t>
            </a:r>
            <a:r>
              <a:rPr lang="es-ES" i="1" dirty="0">
                <a:solidFill>
                  <a:schemeClr val="tx1"/>
                </a:solidFill>
                <a:latin typeface="Arial" pitchFamily="34" charset="0"/>
              </a:rPr>
              <a:t>4,7 Gb</a:t>
            </a:r>
            <a:r>
              <a:rPr lang="es-ES" i="1" dirty="0" smtClean="0">
                <a:solidFill>
                  <a:schemeClr val="tx1"/>
                </a:solidFill>
                <a:latin typeface="Arial" pitchFamily="34" charset="0"/>
              </a:rPr>
              <a:t>.</a:t>
            </a:r>
          </a:p>
          <a:p>
            <a:pPr algn="just">
              <a:lnSpc>
                <a:spcPct val="80000"/>
              </a:lnSpc>
            </a:pPr>
            <a:r>
              <a:rPr lang="es-ES" i="1" dirty="0" smtClean="0">
                <a:solidFill>
                  <a:schemeClr val="tx1"/>
                </a:solidFill>
                <a:latin typeface="Arial" pitchFamily="34" charset="0"/>
              </a:rPr>
              <a:t>Los DVD Dual </a:t>
            </a:r>
            <a:r>
              <a:rPr lang="es-ES" i="1" dirty="0" err="1" smtClean="0">
                <a:solidFill>
                  <a:schemeClr val="tx1"/>
                </a:solidFill>
                <a:latin typeface="Arial" pitchFamily="34" charset="0"/>
              </a:rPr>
              <a:t>Layer</a:t>
            </a:r>
            <a:r>
              <a:rPr lang="es-ES" i="1" dirty="0" smtClean="0">
                <a:solidFill>
                  <a:schemeClr val="tx1"/>
                </a:solidFill>
                <a:latin typeface="Arial" pitchFamily="34" charset="0"/>
              </a:rPr>
              <a:t> llegan a 16Gb.</a:t>
            </a:r>
            <a:endParaRPr lang="es-ES" i="1" dirty="0">
              <a:solidFill>
                <a:schemeClr val="tx1"/>
              </a:solidFill>
              <a:latin typeface="Arial" pitchFamily="34" charset="0"/>
            </a:endParaRPr>
          </a:p>
          <a:p>
            <a:pPr algn="just">
              <a:lnSpc>
                <a:spcPct val="80000"/>
              </a:lnSpc>
            </a:pPr>
            <a:r>
              <a:rPr lang="es-ES" i="1" dirty="0" smtClean="0">
                <a:solidFill>
                  <a:schemeClr val="tx1"/>
                </a:solidFill>
                <a:latin typeface="Arial" pitchFamily="34" charset="0"/>
              </a:rPr>
              <a:t>Blue </a:t>
            </a:r>
            <a:r>
              <a:rPr lang="es-ES" i="1" dirty="0" err="1" smtClean="0">
                <a:solidFill>
                  <a:schemeClr val="tx1"/>
                </a:solidFill>
                <a:latin typeface="Arial" pitchFamily="34" charset="0"/>
              </a:rPr>
              <a:t>Ray</a:t>
            </a:r>
            <a:r>
              <a:rPr lang="es-ES" i="1" dirty="0" smtClean="0">
                <a:solidFill>
                  <a:schemeClr val="tx1"/>
                </a:solidFill>
                <a:latin typeface="Arial" pitchFamily="34" charset="0"/>
              </a:rPr>
              <a:t> empieza25 </a:t>
            </a:r>
            <a:r>
              <a:rPr lang="es-ES" i="1" dirty="0">
                <a:solidFill>
                  <a:schemeClr val="tx1"/>
                </a:solidFill>
                <a:latin typeface="Arial" pitchFamily="34" charset="0"/>
              </a:rPr>
              <a:t>Gb por capa</a:t>
            </a:r>
            <a:r>
              <a:rPr lang="es-ES" i="1" dirty="0" smtClean="0">
                <a:solidFill>
                  <a:schemeClr val="tx1"/>
                </a:solidFill>
                <a:latin typeface="Arial" pitchFamily="34" charset="0"/>
              </a:rPr>
              <a:t>.</a:t>
            </a:r>
            <a:endParaRPr lang="es-ES" i="1" dirty="0">
              <a:solidFill>
                <a:schemeClr val="tx1"/>
              </a:solidFill>
              <a:latin typeface="Arial" pitchFamily="34" charset="0"/>
            </a:endParaRPr>
          </a:p>
        </p:txBody>
      </p:sp>
      <p:pic>
        <p:nvPicPr>
          <p:cNvPr id="71684" name="Picture 4" descr="cd"/>
          <p:cNvPicPr>
            <a:picLocks noChangeAspect="1" noChangeArrowheads="1"/>
          </p:cNvPicPr>
          <p:nvPr/>
        </p:nvPicPr>
        <p:blipFill>
          <a:blip r:embed="rId3" cstate="print"/>
          <a:srcRect/>
          <a:stretch>
            <a:fillRect/>
          </a:stretch>
        </p:blipFill>
        <p:spPr bwMode="auto">
          <a:xfrm>
            <a:off x="323850" y="1382713"/>
            <a:ext cx="3024188" cy="2551112"/>
          </a:xfrm>
          <a:prstGeom prst="rect">
            <a:avLst/>
          </a:prstGeom>
          <a:noFill/>
          <a:ln w="38100">
            <a:solidFill>
              <a:srgbClr val="008000"/>
            </a:solidFill>
            <a:miter lim="800000"/>
            <a:headEnd/>
            <a:tailEnd/>
          </a:ln>
        </p:spPr>
      </p:pic>
      <p:pic>
        <p:nvPicPr>
          <p:cNvPr id="71685" name="Picture 5" descr="blu ray disc"/>
          <p:cNvPicPr>
            <a:picLocks noChangeAspect="1" noChangeArrowheads="1"/>
          </p:cNvPicPr>
          <p:nvPr/>
        </p:nvPicPr>
        <p:blipFill>
          <a:blip r:embed="rId4" cstate="print"/>
          <a:srcRect/>
          <a:stretch>
            <a:fillRect/>
          </a:stretch>
        </p:blipFill>
        <p:spPr bwMode="auto">
          <a:xfrm>
            <a:off x="323850" y="4076700"/>
            <a:ext cx="3024188" cy="2282825"/>
          </a:xfrm>
          <a:prstGeom prst="rect">
            <a:avLst/>
          </a:prstGeom>
          <a:noFill/>
          <a:ln w="38100">
            <a:solidFill>
              <a:srgbClr val="008000"/>
            </a:solidFill>
            <a:miter lim="800000"/>
            <a:headEnd/>
            <a:tailEnd/>
          </a:ln>
        </p:spPr>
      </p:pic>
      <p:sp>
        <p:nvSpPr>
          <p:cNvPr id="71686" name="AutoShape 6">
            <a:hlinkClick r:id="" action="ppaction://hlinkshowjump?jump=firstslide" highlightClick="1">
              <a:snd r:embed="rId5" name="click.wav"/>
            </a:hlinkClick>
          </p:cNvPr>
          <p:cNvSpPr>
            <a:spLocks noChangeArrowheads="1"/>
          </p:cNvSpPr>
          <p:nvPr/>
        </p:nvSpPr>
        <p:spPr bwMode="auto">
          <a:xfrm>
            <a:off x="3851275" y="6453188"/>
            <a:ext cx="431800" cy="360362"/>
          </a:xfrm>
          <a:prstGeom prst="actionButtonHome">
            <a:avLst/>
          </a:prstGeom>
          <a:solidFill>
            <a:srgbClr val="CCFFCC"/>
          </a:solidFill>
          <a:ln w="50800">
            <a:noFill/>
            <a:miter lim="800000"/>
            <a:headEnd/>
            <a:tailEnd/>
          </a:ln>
          <a:effectLst/>
        </p:spPr>
        <p:txBody>
          <a:bodyPr wrap="none" anchor="ctr"/>
          <a:lstStyle/>
          <a:p>
            <a:endParaRPr lang="es-AR"/>
          </a:p>
        </p:txBody>
      </p:sp>
      <p:sp>
        <p:nvSpPr>
          <p:cNvPr id="71687" name="AutoShape 7">
            <a:hlinkClick r:id="rId6" action="ppaction://hlinksldjump" highlightClick="1">
              <a:snd r:embed="rId5" name="click.wav"/>
            </a:hlinkClick>
          </p:cNvPr>
          <p:cNvSpPr>
            <a:spLocks noChangeArrowheads="1"/>
          </p:cNvSpPr>
          <p:nvPr/>
        </p:nvSpPr>
        <p:spPr bwMode="auto">
          <a:xfrm>
            <a:off x="4356100" y="6453188"/>
            <a:ext cx="431800" cy="360362"/>
          </a:xfrm>
          <a:prstGeom prst="actionButtonEnd">
            <a:avLst/>
          </a:prstGeom>
          <a:solidFill>
            <a:srgbClr val="CCFFCC"/>
          </a:solidFill>
          <a:ln w="50800">
            <a:noFill/>
            <a:miter lim="800000"/>
            <a:headEnd/>
            <a:tailEnd/>
          </a:ln>
          <a:effectLst/>
        </p:spPr>
        <p:txBody>
          <a:bodyPr wrap="none" anchor="ctr"/>
          <a:lstStyle/>
          <a:p>
            <a:endParaRPr lang="es-AR"/>
          </a:p>
        </p:txBody>
      </p:sp>
      <p:pic>
        <p:nvPicPr>
          <p:cNvPr id="2" name="Imagen 1"/>
          <p:cNvPicPr>
            <a:picLocks noChangeAspect="1"/>
          </p:cNvPicPr>
          <p:nvPr/>
        </p:nvPicPr>
        <p:blipFill>
          <a:blip r:embed="rId7"/>
          <a:stretch>
            <a:fillRect/>
          </a:stretch>
        </p:blipFill>
        <p:spPr>
          <a:xfrm>
            <a:off x="3851275" y="3180034"/>
            <a:ext cx="4552950" cy="3048000"/>
          </a:xfrm>
          <a:prstGeom prst="rect">
            <a:avLst/>
          </a:prstGeom>
        </p:spPr>
      </p:pic>
    </p:spTree>
    <p:extLst>
      <p:ext uri="{BB962C8B-B14F-4D97-AF65-F5344CB8AC3E}">
        <p14:creationId xmlns:p14="http://schemas.microsoft.com/office/powerpoint/2010/main" val="381774925"/>
      </p:ext>
    </p:extLst>
  </p:cSld>
  <p:clrMapOvr>
    <a:masterClrMapping/>
  </p:clrMapOvr>
  <p:transition spd="slow" advClick="0" advTm="20000">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iterate type="lt">
                                    <p:tmPct val="10000"/>
                                  </p:iterate>
                                  <p:childTnLst>
                                    <p:set>
                                      <p:cBhvr>
                                        <p:cTn id="6" dur="1" fill="hold">
                                          <p:stCondLst>
                                            <p:cond delay="0"/>
                                          </p:stCondLst>
                                        </p:cTn>
                                        <p:tgtEl>
                                          <p:spTgt spid="71683">
                                            <p:txEl>
                                              <p:pRg st="0" end="0"/>
                                            </p:txEl>
                                          </p:spTgt>
                                        </p:tgtEl>
                                        <p:attrNameLst>
                                          <p:attrName>style.visibility</p:attrName>
                                        </p:attrNameLst>
                                      </p:cBhvr>
                                      <p:to>
                                        <p:strVal val="visible"/>
                                      </p:to>
                                    </p:set>
                                    <p:animEffect transition="in" filter="fade">
                                      <p:cBhvr>
                                        <p:cTn id="7" dur="500"/>
                                        <p:tgtEl>
                                          <p:spTgt spid="71683">
                                            <p:txEl>
                                              <p:pRg st="0" end="0"/>
                                            </p:txEl>
                                          </p:spTgt>
                                        </p:tgtEl>
                                      </p:cBhvr>
                                    </p:animEffect>
                                    <p:anim calcmode="lin" valueType="num">
                                      <p:cBhvr>
                                        <p:cTn id="8" dur="500" fill="hold"/>
                                        <p:tgtEl>
                                          <p:spTgt spid="71683">
                                            <p:txEl>
                                              <p:pRg st="0" end="0"/>
                                            </p:txEl>
                                          </p:spTgt>
                                        </p:tgtEl>
                                        <p:attrNameLst>
                                          <p:attrName>ppt_w</p:attrName>
                                        </p:attrNameLst>
                                      </p:cBhvr>
                                      <p:tavLst>
                                        <p:tav tm="0" fmla="#ppt_w*sin(2.5*pi*$)">
                                          <p:val>
                                            <p:fltVal val="0"/>
                                          </p:val>
                                        </p:tav>
                                        <p:tav tm="100000">
                                          <p:val>
                                            <p:fltVal val="1"/>
                                          </p:val>
                                        </p:tav>
                                      </p:tavLst>
                                    </p:anim>
                                    <p:anim calcmode="lin" valueType="num">
                                      <p:cBhvr>
                                        <p:cTn id="9" dur="500" fill="hold"/>
                                        <p:tgtEl>
                                          <p:spTgt spid="71683">
                                            <p:txEl>
                                              <p:pRg st="0" end="0"/>
                                            </p:txEl>
                                          </p:spTgt>
                                        </p:tgtEl>
                                        <p:attrNameLst>
                                          <p:attrName>ppt_h</p:attrName>
                                        </p:attrNameLst>
                                      </p:cBhvr>
                                      <p:tavLst>
                                        <p:tav tm="0">
                                          <p:val>
                                            <p:strVal val="#ppt_h"/>
                                          </p:val>
                                        </p:tav>
                                        <p:tav tm="100000">
                                          <p:val>
                                            <p:strVal val="#ppt_h"/>
                                          </p:val>
                                        </p:tav>
                                      </p:tavLst>
                                    </p:anim>
                                  </p:childTnLst>
                                </p:cTn>
                              </p:par>
                            </p:childTnLst>
                          </p:cTn>
                        </p:par>
                        <p:par>
                          <p:cTn id="10" fill="hold">
                            <p:stCondLst>
                              <p:cond delay="1500"/>
                            </p:stCondLst>
                            <p:childTnLst>
                              <p:par>
                                <p:cTn id="11" presetID="45" presetClass="entr" presetSubtype="0" fill="hold" nodeType="afterEffect">
                                  <p:stCondLst>
                                    <p:cond delay="0"/>
                                  </p:stCondLst>
                                  <p:iterate type="lt">
                                    <p:tmPct val="10000"/>
                                  </p:iterate>
                                  <p:childTnLst>
                                    <p:set>
                                      <p:cBhvr>
                                        <p:cTn id="12" dur="1" fill="hold">
                                          <p:stCondLst>
                                            <p:cond delay="0"/>
                                          </p:stCondLst>
                                        </p:cTn>
                                        <p:tgtEl>
                                          <p:spTgt spid="71683">
                                            <p:txEl>
                                              <p:pRg st="1" end="1"/>
                                            </p:txEl>
                                          </p:spTgt>
                                        </p:tgtEl>
                                        <p:attrNameLst>
                                          <p:attrName>style.visibility</p:attrName>
                                        </p:attrNameLst>
                                      </p:cBhvr>
                                      <p:to>
                                        <p:strVal val="visible"/>
                                      </p:to>
                                    </p:set>
                                    <p:animEffect transition="in" filter="fade">
                                      <p:cBhvr>
                                        <p:cTn id="13" dur="500"/>
                                        <p:tgtEl>
                                          <p:spTgt spid="71683">
                                            <p:txEl>
                                              <p:pRg st="1" end="1"/>
                                            </p:txEl>
                                          </p:spTgt>
                                        </p:tgtEl>
                                      </p:cBhvr>
                                    </p:animEffect>
                                    <p:anim calcmode="lin" valueType="num">
                                      <p:cBhvr>
                                        <p:cTn id="14" dur="500" fill="hold"/>
                                        <p:tgtEl>
                                          <p:spTgt spid="71683">
                                            <p:txEl>
                                              <p:pRg st="1" end="1"/>
                                            </p:txEl>
                                          </p:spTgt>
                                        </p:tgtEl>
                                        <p:attrNameLst>
                                          <p:attrName>ppt_w</p:attrName>
                                        </p:attrNameLst>
                                      </p:cBhvr>
                                      <p:tavLst>
                                        <p:tav tm="0" fmla="#ppt_w*sin(2.5*pi*$)">
                                          <p:val>
                                            <p:fltVal val="0"/>
                                          </p:val>
                                        </p:tav>
                                        <p:tav tm="100000">
                                          <p:val>
                                            <p:fltVal val="1"/>
                                          </p:val>
                                        </p:tav>
                                      </p:tavLst>
                                    </p:anim>
                                    <p:anim calcmode="lin" valueType="num">
                                      <p:cBhvr>
                                        <p:cTn id="15" dur="500" fill="hold"/>
                                        <p:tgtEl>
                                          <p:spTgt spid="71683">
                                            <p:txEl>
                                              <p:pRg st="1" end="1"/>
                                            </p:txEl>
                                          </p:spTgt>
                                        </p:tgtEl>
                                        <p:attrNameLst>
                                          <p:attrName>ppt_h</p:attrName>
                                        </p:attrNameLst>
                                      </p:cBhvr>
                                      <p:tavLst>
                                        <p:tav tm="0">
                                          <p:val>
                                            <p:strVal val="#ppt_h"/>
                                          </p:val>
                                        </p:tav>
                                        <p:tav tm="100000">
                                          <p:val>
                                            <p:strVal val="#ppt_h"/>
                                          </p:val>
                                        </p:tav>
                                      </p:tavLst>
                                    </p:anim>
                                  </p:childTnLst>
                                </p:cTn>
                              </p:par>
                            </p:childTnLst>
                          </p:cTn>
                        </p:par>
                        <p:par>
                          <p:cTn id="16" fill="hold">
                            <p:stCondLst>
                              <p:cond delay="3300"/>
                            </p:stCondLst>
                            <p:childTnLst>
                              <p:par>
                                <p:cTn id="17" presetID="45" presetClass="entr" presetSubtype="0" fill="hold" nodeType="afterEffect">
                                  <p:stCondLst>
                                    <p:cond delay="0"/>
                                  </p:stCondLst>
                                  <p:iterate type="lt">
                                    <p:tmPct val="10000"/>
                                  </p:iterate>
                                  <p:childTnLst>
                                    <p:set>
                                      <p:cBhvr>
                                        <p:cTn id="18" dur="1" fill="hold">
                                          <p:stCondLst>
                                            <p:cond delay="0"/>
                                          </p:stCondLst>
                                        </p:cTn>
                                        <p:tgtEl>
                                          <p:spTgt spid="71683">
                                            <p:txEl>
                                              <p:pRg st="2" end="2"/>
                                            </p:txEl>
                                          </p:spTgt>
                                        </p:tgtEl>
                                        <p:attrNameLst>
                                          <p:attrName>style.visibility</p:attrName>
                                        </p:attrNameLst>
                                      </p:cBhvr>
                                      <p:to>
                                        <p:strVal val="visible"/>
                                      </p:to>
                                    </p:set>
                                    <p:animEffect transition="in" filter="fade">
                                      <p:cBhvr>
                                        <p:cTn id="19" dur="500"/>
                                        <p:tgtEl>
                                          <p:spTgt spid="71683">
                                            <p:txEl>
                                              <p:pRg st="2" end="2"/>
                                            </p:txEl>
                                          </p:spTgt>
                                        </p:tgtEl>
                                      </p:cBhvr>
                                    </p:animEffect>
                                    <p:anim calcmode="lin" valueType="num">
                                      <p:cBhvr>
                                        <p:cTn id="20" dur="500" fill="hold"/>
                                        <p:tgtEl>
                                          <p:spTgt spid="71683">
                                            <p:txEl>
                                              <p:pRg st="2" end="2"/>
                                            </p:txEl>
                                          </p:spTgt>
                                        </p:tgtEl>
                                        <p:attrNameLst>
                                          <p:attrName>ppt_w</p:attrName>
                                        </p:attrNameLst>
                                      </p:cBhvr>
                                      <p:tavLst>
                                        <p:tav tm="0" fmla="#ppt_w*sin(2.5*pi*$)">
                                          <p:val>
                                            <p:fltVal val="0"/>
                                          </p:val>
                                        </p:tav>
                                        <p:tav tm="100000">
                                          <p:val>
                                            <p:fltVal val="1"/>
                                          </p:val>
                                        </p:tav>
                                      </p:tavLst>
                                    </p:anim>
                                    <p:anim calcmode="lin" valueType="num">
                                      <p:cBhvr>
                                        <p:cTn id="21" dur="500" fill="hold"/>
                                        <p:tgtEl>
                                          <p:spTgt spid="71683">
                                            <p:txEl>
                                              <p:pRg st="2" end="2"/>
                                            </p:txEl>
                                          </p:spTgt>
                                        </p:tgtEl>
                                        <p:attrNameLst>
                                          <p:attrName>ppt_h</p:attrName>
                                        </p:attrNameLst>
                                      </p:cBhvr>
                                      <p:tavLst>
                                        <p:tav tm="0">
                                          <p:val>
                                            <p:strVal val="#ppt_h"/>
                                          </p:val>
                                        </p:tav>
                                        <p:tav tm="100000">
                                          <p:val>
                                            <p:strVal val="#ppt_h"/>
                                          </p:val>
                                        </p:tav>
                                      </p:tavLst>
                                    </p:anim>
                                  </p:childTnLst>
                                </p:cTn>
                              </p:par>
                            </p:childTnLst>
                          </p:cTn>
                        </p:par>
                        <p:par>
                          <p:cTn id="22" fill="hold">
                            <p:stCondLst>
                              <p:cond delay="5050"/>
                            </p:stCondLst>
                            <p:childTnLst>
                              <p:par>
                                <p:cTn id="23" presetID="32" presetClass="emph" presetSubtype="0" fill="hold" nodeType="afterEffect">
                                  <p:stCondLst>
                                    <p:cond delay="0"/>
                                  </p:stCondLst>
                                  <p:childTnLst>
                                    <p:animClr clrSpc="rgb" dir="cw">
                                      <p:cBhvr override="childStyle">
                                        <p:cTn id="24" dur="100" fill="hold"/>
                                        <p:tgtEl>
                                          <p:spTgt spid="71684"/>
                                        </p:tgtEl>
                                        <p:attrNameLst>
                                          <p:attrName>style.color</p:attrName>
                                        </p:attrNameLst>
                                      </p:cBhvr>
                                      <p:to>
                                        <a:schemeClr val="accent2"/>
                                      </p:to>
                                    </p:animClr>
                                    <p:animClr clrSpc="rgb" dir="cw">
                                      <p:cBhvr>
                                        <p:cTn id="25" dur="100" fill="hold"/>
                                        <p:tgtEl>
                                          <p:spTgt spid="71684"/>
                                        </p:tgtEl>
                                        <p:attrNameLst>
                                          <p:attrName>fillcolor</p:attrName>
                                        </p:attrNameLst>
                                      </p:cBhvr>
                                      <p:to>
                                        <a:schemeClr val="accent2"/>
                                      </p:to>
                                    </p:animClr>
                                    <p:set>
                                      <p:cBhvr>
                                        <p:cTn id="26" dur="100" fill="hold"/>
                                        <p:tgtEl>
                                          <p:spTgt spid="71684"/>
                                        </p:tgtEl>
                                        <p:attrNameLst>
                                          <p:attrName>fill.type</p:attrName>
                                        </p:attrNameLst>
                                      </p:cBhvr>
                                      <p:to>
                                        <p:strVal val="solid"/>
                                      </p:to>
                                    </p:set>
                                    <p:set>
                                      <p:cBhvr>
                                        <p:cTn id="27" dur="100" fill="hold"/>
                                        <p:tgtEl>
                                          <p:spTgt spid="71684"/>
                                        </p:tgtEl>
                                        <p:attrNameLst>
                                          <p:attrName>fill.on</p:attrName>
                                        </p:attrNameLst>
                                      </p:cBhvr>
                                      <p:to>
                                        <p:strVal val="true"/>
                                      </p:to>
                                    </p:set>
                                    <p:animRot by="120000">
                                      <p:cBhvr>
                                        <p:cTn id="28" dur="100" fill="hold">
                                          <p:stCondLst>
                                            <p:cond delay="0"/>
                                          </p:stCondLst>
                                        </p:cTn>
                                        <p:tgtEl>
                                          <p:spTgt spid="71684"/>
                                        </p:tgtEl>
                                        <p:attrNameLst>
                                          <p:attrName>r</p:attrName>
                                        </p:attrNameLst>
                                      </p:cBhvr>
                                    </p:animRot>
                                    <p:animRot by="-240000">
                                      <p:cBhvr>
                                        <p:cTn id="29" dur="200" fill="hold">
                                          <p:stCondLst>
                                            <p:cond delay="200"/>
                                          </p:stCondLst>
                                        </p:cTn>
                                        <p:tgtEl>
                                          <p:spTgt spid="71684"/>
                                        </p:tgtEl>
                                        <p:attrNameLst>
                                          <p:attrName>r</p:attrName>
                                        </p:attrNameLst>
                                      </p:cBhvr>
                                    </p:animRot>
                                    <p:animRot by="240000">
                                      <p:cBhvr>
                                        <p:cTn id="30" dur="200" fill="hold">
                                          <p:stCondLst>
                                            <p:cond delay="400"/>
                                          </p:stCondLst>
                                        </p:cTn>
                                        <p:tgtEl>
                                          <p:spTgt spid="71684"/>
                                        </p:tgtEl>
                                        <p:attrNameLst>
                                          <p:attrName>r</p:attrName>
                                        </p:attrNameLst>
                                      </p:cBhvr>
                                    </p:animRot>
                                    <p:animRot by="-240000">
                                      <p:cBhvr>
                                        <p:cTn id="31" dur="200" fill="hold">
                                          <p:stCondLst>
                                            <p:cond delay="600"/>
                                          </p:stCondLst>
                                        </p:cTn>
                                        <p:tgtEl>
                                          <p:spTgt spid="71684"/>
                                        </p:tgtEl>
                                        <p:attrNameLst>
                                          <p:attrName>r</p:attrName>
                                        </p:attrNameLst>
                                      </p:cBhvr>
                                    </p:animRot>
                                    <p:animRot by="120000">
                                      <p:cBhvr>
                                        <p:cTn id="32" dur="200" fill="hold">
                                          <p:stCondLst>
                                            <p:cond delay="800"/>
                                          </p:stCondLst>
                                        </p:cTn>
                                        <p:tgtEl>
                                          <p:spTgt spid="71684"/>
                                        </p:tgtEl>
                                        <p:attrNameLst>
                                          <p:attrName>r</p:attrName>
                                        </p:attrNameLst>
                                      </p:cBhvr>
                                    </p:animRot>
                                  </p:childTnLst>
                                </p:cTn>
                              </p:par>
                              <p:par>
                                <p:cTn id="33" presetID="32" presetClass="emph" presetSubtype="0" fill="hold" nodeType="withEffect">
                                  <p:stCondLst>
                                    <p:cond delay="0"/>
                                  </p:stCondLst>
                                  <p:childTnLst>
                                    <p:animClr clrSpc="rgb" dir="cw">
                                      <p:cBhvr override="childStyle">
                                        <p:cTn id="34" dur="100" fill="hold"/>
                                        <p:tgtEl>
                                          <p:spTgt spid="71685"/>
                                        </p:tgtEl>
                                        <p:attrNameLst>
                                          <p:attrName>style.color</p:attrName>
                                        </p:attrNameLst>
                                      </p:cBhvr>
                                      <p:to>
                                        <a:schemeClr val="accent2"/>
                                      </p:to>
                                    </p:animClr>
                                    <p:animClr clrSpc="rgb" dir="cw">
                                      <p:cBhvr>
                                        <p:cTn id="35" dur="100" fill="hold"/>
                                        <p:tgtEl>
                                          <p:spTgt spid="71685"/>
                                        </p:tgtEl>
                                        <p:attrNameLst>
                                          <p:attrName>fillcolor</p:attrName>
                                        </p:attrNameLst>
                                      </p:cBhvr>
                                      <p:to>
                                        <a:schemeClr val="accent2"/>
                                      </p:to>
                                    </p:animClr>
                                    <p:set>
                                      <p:cBhvr>
                                        <p:cTn id="36" dur="100" fill="hold"/>
                                        <p:tgtEl>
                                          <p:spTgt spid="71685"/>
                                        </p:tgtEl>
                                        <p:attrNameLst>
                                          <p:attrName>fill.type</p:attrName>
                                        </p:attrNameLst>
                                      </p:cBhvr>
                                      <p:to>
                                        <p:strVal val="solid"/>
                                      </p:to>
                                    </p:set>
                                    <p:set>
                                      <p:cBhvr>
                                        <p:cTn id="37" dur="100" fill="hold"/>
                                        <p:tgtEl>
                                          <p:spTgt spid="71685"/>
                                        </p:tgtEl>
                                        <p:attrNameLst>
                                          <p:attrName>fill.on</p:attrName>
                                        </p:attrNameLst>
                                      </p:cBhvr>
                                      <p:to>
                                        <p:strVal val="true"/>
                                      </p:to>
                                    </p:set>
                                    <p:animRot by="120000">
                                      <p:cBhvr>
                                        <p:cTn id="38" dur="100" fill="hold">
                                          <p:stCondLst>
                                            <p:cond delay="0"/>
                                          </p:stCondLst>
                                        </p:cTn>
                                        <p:tgtEl>
                                          <p:spTgt spid="71685"/>
                                        </p:tgtEl>
                                        <p:attrNameLst>
                                          <p:attrName>r</p:attrName>
                                        </p:attrNameLst>
                                      </p:cBhvr>
                                    </p:animRot>
                                    <p:animRot by="-240000">
                                      <p:cBhvr>
                                        <p:cTn id="39" dur="200" fill="hold">
                                          <p:stCondLst>
                                            <p:cond delay="200"/>
                                          </p:stCondLst>
                                        </p:cTn>
                                        <p:tgtEl>
                                          <p:spTgt spid="71685"/>
                                        </p:tgtEl>
                                        <p:attrNameLst>
                                          <p:attrName>r</p:attrName>
                                        </p:attrNameLst>
                                      </p:cBhvr>
                                    </p:animRot>
                                    <p:animRot by="240000">
                                      <p:cBhvr>
                                        <p:cTn id="40" dur="200" fill="hold">
                                          <p:stCondLst>
                                            <p:cond delay="400"/>
                                          </p:stCondLst>
                                        </p:cTn>
                                        <p:tgtEl>
                                          <p:spTgt spid="71685"/>
                                        </p:tgtEl>
                                        <p:attrNameLst>
                                          <p:attrName>r</p:attrName>
                                        </p:attrNameLst>
                                      </p:cBhvr>
                                    </p:animRot>
                                    <p:animRot by="-240000">
                                      <p:cBhvr>
                                        <p:cTn id="41" dur="200" fill="hold">
                                          <p:stCondLst>
                                            <p:cond delay="600"/>
                                          </p:stCondLst>
                                        </p:cTn>
                                        <p:tgtEl>
                                          <p:spTgt spid="71685"/>
                                        </p:tgtEl>
                                        <p:attrNameLst>
                                          <p:attrName>r</p:attrName>
                                        </p:attrNameLst>
                                      </p:cBhvr>
                                    </p:animRot>
                                    <p:animRot by="120000">
                                      <p:cBhvr>
                                        <p:cTn id="42" dur="200" fill="hold">
                                          <p:stCondLst>
                                            <p:cond delay="800"/>
                                          </p:stCondLst>
                                        </p:cTn>
                                        <p:tgtEl>
                                          <p:spTgt spid="7168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043608" y="0"/>
            <a:ext cx="7272808" cy="836712"/>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ES_tradnl" sz="3200" b="1" cap="all" dirty="0">
                <a:ln w="3175" cmpd="sng">
                  <a:noFill/>
                </a:ln>
                <a:solidFill>
                  <a:srgbClr val="FF0000"/>
                </a:solidFill>
                <a:latin typeface="+mj-lt"/>
                <a:ea typeface="+mj-ea"/>
                <a:cs typeface="+mj-cs"/>
              </a:rPr>
              <a:t>CD/DVD ROM </a:t>
            </a:r>
            <a:endParaRPr lang="es-AR" sz="3200" b="1" cap="all" dirty="0">
              <a:ln w="3175" cmpd="sng">
                <a:noFill/>
              </a:ln>
              <a:solidFill>
                <a:srgbClr val="FF0000"/>
              </a:solidFill>
              <a:latin typeface="+mj-lt"/>
              <a:ea typeface="+mj-ea"/>
              <a:cs typeface="+mj-cs"/>
            </a:endParaRPr>
          </a:p>
        </p:txBody>
      </p:sp>
      <p:pic>
        <p:nvPicPr>
          <p:cNvPr id="205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8000" contrast="28000"/>
                    </a14:imgEffect>
                  </a14:imgLayer>
                </a14:imgProps>
              </a:ext>
            </a:extLst>
          </a:blip>
          <a:srcRect/>
          <a:stretch>
            <a:fillRect/>
          </a:stretch>
        </p:blipFill>
        <p:spPr bwMode="auto">
          <a:xfrm>
            <a:off x="323527" y="1124744"/>
            <a:ext cx="8671485" cy="5256584"/>
          </a:xfrm>
          <a:prstGeom prst="rect">
            <a:avLst/>
          </a:prstGeom>
          <a:noFill/>
          <a:ln w="9525">
            <a:noFill/>
            <a:miter lim="800000"/>
            <a:headEnd/>
            <a:tailEnd/>
          </a:ln>
        </p:spPr>
      </p:pic>
      <p:sp>
        <p:nvSpPr>
          <p:cNvPr id="4" name="3 Marcador de número de diapositiva"/>
          <p:cNvSpPr>
            <a:spLocks noGrp="1"/>
          </p:cNvSpPr>
          <p:nvPr>
            <p:ph type="sldNum" sz="quarter" idx="12"/>
          </p:nvPr>
        </p:nvSpPr>
        <p:spPr/>
        <p:txBody>
          <a:bodyPr/>
          <a:lstStyle/>
          <a:p>
            <a:fld id="{0C0A206E-FD98-4925-99A6-E39F18AC1176}" type="slidenum">
              <a:rPr lang="es-AR" smtClean="0"/>
              <a:pPr/>
              <a:t>16</a:t>
            </a:fld>
            <a:endParaRPr lang="es-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0" y="188640"/>
            <a:ext cx="8532440" cy="720080"/>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AR" sz="3200" b="1" cap="all" dirty="0">
                <a:ln w="3175" cmpd="sng">
                  <a:noFill/>
                </a:ln>
                <a:solidFill>
                  <a:srgbClr val="FF0000"/>
                </a:solidFill>
                <a:latin typeface="+mj-lt"/>
                <a:ea typeface="+mj-ea"/>
                <a:cs typeface="+mj-cs"/>
              </a:rPr>
              <a:t>Discos DVD y CD-ROM</a:t>
            </a:r>
          </a:p>
        </p:txBody>
      </p:sp>
      <p:pic>
        <p:nvPicPr>
          <p:cNvPr id="3074" name="Picture 2"/>
          <p:cNvPicPr>
            <a:picLocks noChangeAspect="1" noChangeArrowheads="1"/>
          </p:cNvPicPr>
          <p:nvPr/>
        </p:nvPicPr>
        <p:blipFill>
          <a:blip r:embed="rId3" cstate="print"/>
          <a:srcRect/>
          <a:stretch>
            <a:fillRect/>
          </a:stretch>
        </p:blipFill>
        <p:spPr bwMode="auto">
          <a:xfrm>
            <a:off x="899592" y="908720"/>
            <a:ext cx="7056784" cy="4633242"/>
          </a:xfrm>
          <a:prstGeom prst="rect">
            <a:avLst/>
          </a:prstGeom>
          <a:noFill/>
          <a:ln w="9525">
            <a:noFill/>
            <a:miter lim="800000"/>
            <a:headEnd/>
            <a:tailEnd/>
          </a:ln>
        </p:spPr>
      </p:pic>
      <p:sp>
        <p:nvSpPr>
          <p:cNvPr id="4" name="3 Marcador de número de diapositiva"/>
          <p:cNvSpPr>
            <a:spLocks noGrp="1"/>
          </p:cNvSpPr>
          <p:nvPr>
            <p:ph type="sldNum" sz="quarter" idx="12"/>
          </p:nvPr>
        </p:nvSpPr>
        <p:spPr/>
        <p:txBody>
          <a:bodyPr/>
          <a:lstStyle/>
          <a:p>
            <a:fld id="{0C0A206E-FD98-4925-99A6-E39F18AC1176}" type="slidenum">
              <a:rPr lang="es-AR" smtClean="0"/>
              <a:pPr/>
              <a:t>17</a:t>
            </a:fld>
            <a:endParaRPr lang="es-AR"/>
          </a:p>
        </p:txBody>
      </p:sp>
      <p:sp>
        <p:nvSpPr>
          <p:cNvPr id="3" name="CuadroTexto 2"/>
          <p:cNvSpPr txBox="1"/>
          <p:nvPr/>
        </p:nvSpPr>
        <p:spPr>
          <a:xfrm>
            <a:off x="164637" y="5527561"/>
            <a:ext cx="8526693" cy="461665"/>
          </a:xfrm>
          <a:prstGeom prst="rect">
            <a:avLst/>
          </a:prstGeom>
          <a:noFill/>
        </p:spPr>
        <p:txBody>
          <a:bodyPr wrap="none" rtlCol="0">
            <a:spAutoFit/>
          </a:bodyPr>
          <a:lstStyle/>
          <a:p>
            <a:r>
              <a:rPr lang="es-AR" sz="2400" b="1" dirty="0" smtClean="0"/>
              <a:t>Surcos realizados por el laser en cada uno de los discos</a:t>
            </a:r>
            <a:endParaRPr lang="es-AR" sz="2400" b="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900113" y="0"/>
            <a:ext cx="7772400" cy="1143000"/>
          </a:xfrm>
          <a:solidFill>
            <a:schemeClr val="bg2">
              <a:lumMod val="60000"/>
              <a:lumOff val="40000"/>
            </a:schemeClr>
          </a:solidFill>
          <a:ln w="76200">
            <a:solidFill>
              <a:srgbClr val="002060"/>
            </a:solidFill>
          </a:ln>
        </p:spPr>
        <p:txBody>
          <a:bodyPr vert="horz" lIns="91440" tIns="45720" rIns="91440" bIns="45720" rtlCol="0" anchor="ctr" anchorCtr="0">
            <a:noAutofit/>
          </a:bodyPr>
          <a:lstStyle/>
          <a:p>
            <a:pPr algn="ctr">
              <a:lnSpc>
                <a:spcPct val="80000"/>
              </a:lnSpc>
            </a:pPr>
            <a:r>
              <a:rPr lang="es-ES" sz="3600" b="1" i="1" dirty="0">
                <a:solidFill>
                  <a:schemeClr val="bg2">
                    <a:lumMod val="50000"/>
                  </a:schemeClr>
                </a:solidFill>
                <a:latin typeface="Arial" pitchFamily="34" charset="0"/>
                <a:cs typeface="Arial" pitchFamily="34" charset="0"/>
              </a:rPr>
              <a:t>Discos duros SSD</a:t>
            </a:r>
          </a:p>
        </p:txBody>
      </p:sp>
      <p:sp>
        <p:nvSpPr>
          <p:cNvPr id="63491" name="Rectangle 3"/>
          <p:cNvSpPr>
            <a:spLocks noGrp="1" noChangeArrowheads="1"/>
          </p:cNvSpPr>
          <p:nvPr>
            <p:ph idx="1"/>
          </p:nvPr>
        </p:nvSpPr>
        <p:spPr>
          <a:xfrm>
            <a:off x="179512" y="1412776"/>
            <a:ext cx="8748712" cy="5327650"/>
          </a:xfrm>
          <a:solidFill>
            <a:schemeClr val="bg2">
              <a:lumMod val="75000"/>
            </a:schemeClr>
          </a:solidFill>
          <a:ln w="76200">
            <a:solidFill>
              <a:srgbClr val="002060"/>
            </a:solidFill>
          </a:ln>
        </p:spPr>
        <p:txBody>
          <a:bodyPr vert="horz" lIns="91440" tIns="45720" rIns="91440" bIns="45720" rtlCol="0">
            <a:normAutofit/>
          </a:bodyPr>
          <a:lstStyle/>
          <a:p>
            <a:r>
              <a:rPr lang="es-ES" sz="2800" b="1" i="1" dirty="0">
                <a:solidFill>
                  <a:schemeClr val="bg2">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Disco </a:t>
            </a:r>
            <a:r>
              <a:rPr lang="es-ES" sz="2800" b="1" i="1" dirty="0" smtClean="0">
                <a:solidFill>
                  <a:schemeClr val="bg2">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 Estado Solido </a:t>
            </a:r>
          </a:p>
          <a:p>
            <a:r>
              <a:rPr lang="es-ES" sz="2800" b="1" i="1" dirty="0" smtClean="0">
                <a:solidFill>
                  <a:schemeClr val="bg2">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Basado </a:t>
            </a:r>
            <a:r>
              <a:rPr lang="es-ES" sz="2800" b="1" i="1" dirty="0">
                <a:solidFill>
                  <a:schemeClr val="bg2">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 memoria  </a:t>
            </a:r>
            <a:r>
              <a:rPr lang="es-ES" sz="2800" b="1" i="1" dirty="0" smtClean="0">
                <a:solidFill>
                  <a:schemeClr val="bg2">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no volátil  Tipo flash. </a:t>
            </a:r>
          </a:p>
          <a:p>
            <a:r>
              <a:rPr lang="es-ES" sz="2800" b="1" i="1" dirty="0" smtClean="0">
                <a:solidFill>
                  <a:schemeClr val="bg2">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Interfaz SATA.</a:t>
            </a:r>
          </a:p>
          <a:p>
            <a:r>
              <a:rPr lang="es-ES" sz="2800" b="1" i="1" dirty="0" smtClean="0">
                <a:solidFill>
                  <a:schemeClr val="bg2">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Velocidad de Transferencia  720 M/s</a:t>
            </a:r>
            <a:endParaRPr lang="es-ES" sz="2800" b="1" i="1" dirty="0">
              <a:solidFill>
                <a:schemeClr val="bg2">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endParaRPr lang="es-ES" sz="2800" b="1" i="1" dirty="0">
              <a:solidFill>
                <a:schemeClr val="bg2">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endParaRPr lang="es-ES" sz="2800" b="1" i="1" dirty="0">
              <a:solidFill>
                <a:schemeClr val="bg2">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 name="Imagen 1"/>
          <p:cNvPicPr>
            <a:picLocks noChangeAspect="1"/>
          </p:cNvPicPr>
          <p:nvPr/>
        </p:nvPicPr>
        <p:blipFill>
          <a:blip r:embed="rId3"/>
          <a:stretch>
            <a:fillRect/>
          </a:stretch>
        </p:blipFill>
        <p:spPr>
          <a:xfrm>
            <a:off x="538697" y="3645023"/>
            <a:ext cx="3888432" cy="2782389"/>
          </a:xfrm>
          <a:prstGeom prst="rect">
            <a:avLst/>
          </a:prstGeom>
          <a:solidFill>
            <a:schemeClr val="bg2">
              <a:lumMod val="75000"/>
            </a:schemeClr>
          </a:solidFill>
          <a:ln w="76200">
            <a:solidFill>
              <a:srgbClr val="002060"/>
            </a:solidFill>
          </a:ln>
        </p:spPr>
      </p:pic>
      <p:pic>
        <p:nvPicPr>
          <p:cNvPr id="3" name="Imagen 2"/>
          <p:cNvPicPr>
            <a:picLocks noChangeAspect="1"/>
          </p:cNvPicPr>
          <p:nvPr/>
        </p:nvPicPr>
        <p:blipFill>
          <a:blip r:embed="rId4"/>
          <a:stretch>
            <a:fillRect/>
          </a:stretch>
        </p:blipFill>
        <p:spPr>
          <a:xfrm>
            <a:off x="4786313" y="4243170"/>
            <a:ext cx="3783835" cy="1586096"/>
          </a:xfrm>
          <a:prstGeom prst="rect">
            <a:avLst/>
          </a:prstGeom>
          <a:solidFill>
            <a:schemeClr val="bg2">
              <a:lumMod val="75000"/>
            </a:schemeClr>
          </a:solidFill>
          <a:ln w="76200">
            <a:solidFill>
              <a:srgbClr val="002060"/>
            </a:solidFill>
          </a:ln>
        </p:spPr>
      </p:pic>
    </p:spTree>
    <p:extLst>
      <p:ext uri="{BB962C8B-B14F-4D97-AF65-F5344CB8AC3E}">
        <p14:creationId xmlns:p14="http://schemas.microsoft.com/office/powerpoint/2010/main" val="4233411570"/>
      </p:ext>
    </p:extLst>
  </p:cSld>
  <p:clrMapOvr>
    <a:masterClrMapping/>
  </p:clrMapOvr>
  <p:transition advClick="0" advTm="1200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fade">
                                      <p:cBhvr>
                                        <p:cTn id="7" dur="1000"/>
                                        <p:tgtEl>
                                          <p:spTgt spid="63490"/>
                                        </p:tgtEl>
                                      </p:cBhvr>
                                    </p:animEffect>
                                    <p:anim calcmode="lin" valueType="num">
                                      <p:cBhvr>
                                        <p:cTn id="8" dur="1000" fill="hold"/>
                                        <p:tgtEl>
                                          <p:spTgt spid="63490"/>
                                        </p:tgtEl>
                                        <p:attrNameLst>
                                          <p:attrName>ppt_x</p:attrName>
                                        </p:attrNameLst>
                                      </p:cBhvr>
                                      <p:tavLst>
                                        <p:tav tm="0">
                                          <p:val>
                                            <p:strVal val="#ppt_x"/>
                                          </p:val>
                                        </p:tav>
                                        <p:tav tm="100000">
                                          <p:val>
                                            <p:strVal val="#ppt_x"/>
                                          </p:val>
                                        </p:tav>
                                      </p:tavLst>
                                    </p:anim>
                                    <p:anim calcmode="lin" valueType="num">
                                      <p:cBhvr>
                                        <p:cTn id="9" dur="1000" fill="hold"/>
                                        <p:tgtEl>
                                          <p:spTgt spid="6349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0" presetClass="entr" presetSubtype="0" fill="hold" nodeType="clickEffect">
                                  <p:stCondLst>
                                    <p:cond delay="0"/>
                                  </p:stCondLst>
                                  <p:childTnLst>
                                    <p:set>
                                      <p:cBhvr>
                                        <p:cTn id="13" dur="1" fill="hold">
                                          <p:stCondLst>
                                            <p:cond delay="0"/>
                                          </p:stCondLst>
                                        </p:cTn>
                                        <p:tgtEl>
                                          <p:spTgt spid="63491">
                                            <p:txEl>
                                              <p:pRg st="0" end="0"/>
                                            </p:txEl>
                                          </p:spTgt>
                                        </p:tgtEl>
                                        <p:attrNameLst>
                                          <p:attrName>style.visibility</p:attrName>
                                        </p:attrNameLst>
                                      </p:cBhvr>
                                      <p:to>
                                        <p:strVal val="visible"/>
                                      </p:to>
                                    </p:set>
                                    <p:animEffect transition="in" filter="fade">
                                      <p:cBhvr>
                                        <p:cTn id="14" dur="1600" decel="100000"/>
                                        <p:tgtEl>
                                          <p:spTgt spid="63491">
                                            <p:txEl>
                                              <p:pRg st="0" end="0"/>
                                            </p:txEl>
                                          </p:spTgt>
                                        </p:tgtEl>
                                      </p:cBhvr>
                                    </p:animEffect>
                                    <p:anim calcmode="lin" valueType="num">
                                      <p:cBhvr>
                                        <p:cTn id="15" dur="1600" decel="100000" fill="hold"/>
                                        <p:tgtEl>
                                          <p:spTgt spid="63491">
                                            <p:txEl>
                                              <p:pRg st="0" end="0"/>
                                            </p:txEl>
                                          </p:spTgt>
                                        </p:tgtEl>
                                        <p:attrNameLst>
                                          <p:attrName>style.rotation</p:attrName>
                                        </p:attrNameLst>
                                      </p:cBhvr>
                                      <p:tavLst>
                                        <p:tav tm="0">
                                          <p:val>
                                            <p:fltVal val="-90"/>
                                          </p:val>
                                        </p:tav>
                                        <p:tav tm="100000">
                                          <p:val>
                                            <p:fltVal val="0"/>
                                          </p:val>
                                        </p:tav>
                                      </p:tavLst>
                                    </p:anim>
                                    <p:anim calcmode="lin" valueType="num">
                                      <p:cBhvr>
                                        <p:cTn id="16" dur="1600" decel="100000" fill="hold"/>
                                        <p:tgtEl>
                                          <p:spTgt spid="63491">
                                            <p:txEl>
                                              <p:pRg st="0" end="0"/>
                                            </p:txEl>
                                          </p:spTgt>
                                        </p:tgtEl>
                                        <p:attrNameLst>
                                          <p:attrName>ppt_x</p:attrName>
                                        </p:attrNameLst>
                                      </p:cBhvr>
                                      <p:tavLst>
                                        <p:tav tm="0">
                                          <p:val>
                                            <p:strVal val="#ppt_x+0.4"/>
                                          </p:val>
                                        </p:tav>
                                        <p:tav tm="100000">
                                          <p:val>
                                            <p:strVal val="#ppt_x-0.05"/>
                                          </p:val>
                                        </p:tav>
                                      </p:tavLst>
                                    </p:anim>
                                    <p:anim calcmode="lin" valueType="num">
                                      <p:cBhvr>
                                        <p:cTn id="17" dur="1600" decel="100000" fill="hold"/>
                                        <p:tgtEl>
                                          <p:spTgt spid="63491">
                                            <p:txEl>
                                              <p:pRg st="0" end="0"/>
                                            </p:txEl>
                                          </p:spTgt>
                                        </p:tgtEl>
                                        <p:attrNameLst>
                                          <p:attrName>ppt_y</p:attrName>
                                        </p:attrNameLst>
                                      </p:cBhvr>
                                      <p:tavLst>
                                        <p:tav tm="0">
                                          <p:val>
                                            <p:strVal val="#ppt_y-0.4"/>
                                          </p:val>
                                        </p:tav>
                                        <p:tav tm="100000">
                                          <p:val>
                                            <p:strVal val="#ppt_y+0.1"/>
                                          </p:val>
                                        </p:tav>
                                      </p:tavLst>
                                    </p:anim>
                                    <p:anim calcmode="lin" valueType="num">
                                      <p:cBhvr>
                                        <p:cTn id="18" dur="400" accel="100000" fill="hold">
                                          <p:stCondLst>
                                            <p:cond delay="1600"/>
                                          </p:stCondLst>
                                        </p:cTn>
                                        <p:tgtEl>
                                          <p:spTgt spid="63491">
                                            <p:txEl>
                                              <p:pRg st="0" end="0"/>
                                            </p:txEl>
                                          </p:spTgt>
                                        </p:tgtEl>
                                        <p:attrNameLst>
                                          <p:attrName>ppt_x</p:attrName>
                                        </p:attrNameLst>
                                      </p:cBhvr>
                                      <p:tavLst>
                                        <p:tav tm="0">
                                          <p:val>
                                            <p:strVal val="#ppt_x-0.05"/>
                                          </p:val>
                                        </p:tav>
                                        <p:tav tm="100000">
                                          <p:val>
                                            <p:strVal val="#ppt_x"/>
                                          </p:val>
                                        </p:tav>
                                      </p:tavLst>
                                    </p:anim>
                                    <p:anim calcmode="lin" valueType="num">
                                      <p:cBhvr>
                                        <p:cTn id="19" dur="400" accel="100000" fill="hold">
                                          <p:stCondLst>
                                            <p:cond delay="1600"/>
                                          </p:stCondLst>
                                        </p:cTn>
                                        <p:tgtEl>
                                          <p:spTgt spid="63491">
                                            <p:txEl>
                                              <p:pRg st="0" end="0"/>
                                            </p:txEl>
                                          </p:spTgt>
                                        </p:tgtEl>
                                        <p:attrNameLst>
                                          <p:attrName>ppt_y</p:attrName>
                                        </p:attrNameLst>
                                      </p:cBhvr>
                                      <p:tavLst>
                                        <p:tav tm="0">
                                          <p:val>
                                            <p:strVal val="#ppt_y+0.1"/>
                                          </p:val>
                                        </p:tav>
                                        <p:tav tm="100000">
                                          <p:val>
                                            <p:strVal val="#ppt_y"/>
                                          </p:val>
                                        </p:tav>
                                      </p:tavLst>
                                    </p:anim>
                                  </p:childTnLst>
                                </p:cTn>
                              </p:par>
                            </p:childTnLst>
                          </p:cTn>
                        </p:par>
                        <p:par>
                          <p:cTn id="20" fill="hold">
                            <p:stCondLst>
                              <p:cond delay="2000"/>
                            </p:stCondLst>
                            <p:childTnLst>
                              <p:par>
                                <p:cTn id="21" presetID="30" presetClass="entr" presetSubtype="0" fill="hold" nodeType="afterEffect">
                                  <p:stCondLst>
                                    <p:cond delay="0"/>
                                  </p:stCondLst>
                                  <p:childTnLst>
                                    <p:set>
                                      <p:cBhvr>
                                        <p:cTn id="22" dur="1" fill="hold">
                                          <p:stCondLst>
                                            <p:cond delay="0"/>
                                          </p:stCondLst>
                                        </p:cTn>
                                        <p:tgtEl>
                                          <p:spTgt spid="63491">
                                            <p:txEl>
                                              <p:pRg st="1" end="1"/>
                                            </p:txEl>
                                          </p:spTgt>
                                        </p:tgtEl>
                                        <p:attrNameLst>
                                          <p:attrName>style.visibility</p:attrName>
                                        </p:attrNameLst>
                                      </p:cBhvr>
                                      <p:to>
                                        <p:strVal val="visible"/>
                                      </p:to>
                                    </p:set>
                                    <p:animEffect transition="in" filter="fade">
                                      <p:cBhvr>
                                        <p:cTn id="23" dur="1600" decel="100000"/>
                                        <p:tgtEl>
                                          <p:spTgt spid="63491">
                                            <p:txEl>
                                              <p:pRg st="1" end="1"/>
                                            </p:txEl>
                                          </p:spTgt>
                                        </p:tgtEl>
                                      </p:cBhvr>
                                    </p:animEffect>
                                    <p:anim calcmode="lin" valueType="num">
                                      <p:cBhvr>
                                        <p:cTn id="24" dur="1600" decel="100000" fill="hold"/>
                                        <p:tgtEl>
                                          <p:spTgt spid="63491">
                                            <p:txEl>
                                              <p:pRg st="1" end="1"/>
                                            </p:txEl>
                                          </p:spTgt>
                                        </p:tgtEl>
                                        <p:attrNameLst>
                                          <p:attrName>style.rotation</p:attrName>
                                        </p:attrNameLst>
                                      </p:cBhvr>
                                      <p:tavLst>
                                        <p:tav tm="0">
                                          <p:val>
                                            <p:fltVal val="-90"/>
                                          </p:val>
                                        </p:tav>
                                        <p:tav tm="100000">
                                          <p:val>
                                            <p:fltVal val="0"/>
                                          </p:val>
                                        </p:tav>
                                      </p:tavLst>
                                    </p:anim>
                                    <p:anim calcmode="lin" valueType="num">
                                      <p:cBhvr>
                                        <p:cTn id="25" dur="1600" decel="100000" fill="hold"/>
                                        <p:tgtEl>
                                          <p:spTgt spid="63491">
                                            <p:txEl>
                                              <p:pRg st="1" end="1"/>
                                            </p:txEl>
                                          </p:spTgt>
                                        </p:tgtEl>
                                        <p:attrNameLst>
                                          <p:attrName>ppt_x</p:attrName>
                                        </p:attrNameLst>
                                      </p:cBhvr>
                                      <p:tavLst>
                                        <p:tav tm="0">
                                          <p:val>
                                            <p:strVal val="#ppt_x+0.4"/>
                                          </p:val>
                                        </p:tav>
                                        <p:tav tm="100000">
                                          <p:val>
                                            <p:strVal val="#ppt_x-0.05"/>
                                          </p:val>
                                        </p:tav>
                                      </p:tavLst>
                                    </p:anim>
                                    <p:anim calcmode="lin" valueType="num">
                                      <p:cBhvr>
                                        <p:cTn id="26" dur="1600" decel="100000" fill="hold"/>
                                        <p:tgtEl>
                                          <p:spTgt spid="63491">
                                            <p:txEl>
                                              <p:pRg st="1" end="1"/>
                                            </p:txEl>
                                          </p:spTgt>
                                        </p:tgtEl>
                                        <p:attrNameLst>
                                          <p:attrName>ppt_y</p:attrName>
                                        </p:attrNameLst>
                                      </p:cBhvr>
                                      <p:tavLst>
                                        <p:tav tm="0">
                                          <p:val>
                                            <p:strVal val="#ppt_y-0.4"/>
                                          </p:val>
                                        </p:tav>
                                        <p:tav tm="100000">
                                          <p:val>
                                            <p:strVal val="#ppt_y+0.1"/>
                                          </p:val>
                                        </p:tav>
                                      </p:tavLst>
                                    </p:anim>
                                    <p:anim calcmode="lin" valueType="num">
                                      <p:cBhvr>
                                        <p:cTn id="27" dur="400" accel="100000" fill="hold">
                                          <p:stCondLst>
                                            <p:cond delay="1600"/>
                                          </p:stCondLst>
                                        </p:cTn>
                                        <p:tgtEl>
                                          <p:spTgt spid="63491">
                                            <p:txEl>
                                              <p:pRg st="1" end="1"/>
                                            </p:txEl>
                                          </p:spTgt>
                                        </p:tgtEl>
                                        <p:attrNameLst>
                                          <p:attrName>ppt_x</p:attrName>
                                        </p:attrNameLst>
                                      </p:cBhvr>
                                      <p:tavLst>
                                        <p:tav tm="0">
                                          <p:val>
                                            <p:strVal val="#ppt_x-0.05"/>
                                          </p:val>
                                        </p:tav>
                                        <p:tav tm="100000">
                                          <p:val>
                                            <p:strVal val="#ppt_x"/>
                                          </p:val>
                                        </p:tav>
                                      </p:tavLst>
                                    </p:anim>
                                    <p:anim calcmode="lin" valueType="num">
                                      <p:cBhvr>
                                        <p:cTn id="28" dur="400" accel="100000" fill="hold">
                                          <p:stCondLst>
                                            <p:cond delay="1600"/>
                                          </p:stCondLst>
                                        </p:cTn>
                                        <p:tgtEl>
                                          <p:spTgt spid="63491">
                                            <p:txEl>
                                              <p:pRg st="1" end="1"/>
                                            </p:txEl>
                                          </p:spTgt>
                                        </p:tgtEl>
                                        <p:attrNameLst>
                                          <p:attrName>ppt_y</p:attrName>
                                        </p:attrNameLst>
                                      </p:cBhvr>
                                      <p:tavLst>
                                        <p:tav tm="0">
                                          <p:val>
                                            <p:strVal val="#ppt_y+0.1"/>
                                          </p:val>
                                        </p:tav>
                                        <p:tav tm="100000">
                                          <p:val>
                                            <p:strVal val="#ppt_y"/>
                                          </p:val>
                                        </p:tav>
                                      </p:tavLst>
                                    </p:anim>
                                  </p:childTnLst>
                                </p:cTn>
                              </p:par>
                            </p:childTnLst>
                          </p:cTn>
                        </p:par>
                        <p:par>
                          <p:cTn id="29" fill="hold">
                            <p:stCondLst>
                              <p:cond delay="4000"/>
                            </p:stCondLst>
                            <p:childTnLst>
                              <p:par>
                                <p:cTn id="30" presetID="30" presetClass="entr" presetSubtype="0" fill="hold" nodeType="afterEffect">
                                  <p:stCondLst>
                                    <p:cond delay="0"/>
                                  </p:stCondLst>
                                  <p:childTnLst>
                                    <p:set>
                                      <p:cBhvr>
                                        <p:cTn id="31" dur="1" fill="hold">
                                          <p:stCondLst>
                                            <p:cond delay="0"/>
                                          </p:stCondLst>
                                        </p:cTn>
                                        <p:tgtEl>
                                          <p:spTgt spid="63491">
                                            <p:txEl>
                                              <p:pRg st="2" end="2"/>
                                            </p:txEl>
                                          </p:spTgt>
                                        </p:tgtEl>
                                        <p:attrNameLst>
                                          <p:attrName>style.visibility</p:attrName>
                                        </p:attrNameLst>
                                      </p:cBhvr>
                                      <p:to>
                                        <p:strVal val="visible"/>
                                      </p:to>
                                    </p:set>
                                    <p:animEffect transition="in" filter="fade">
                                      <p:cBhvr>
                                        <p:cTn id="32" dur="1600" decel="100000"/>
                                        <p:tgtEl>
                                          <p:spTgt spid="63491">
                                            <p:txEl>
                                              <p:pRg st="2" end="2"/>
                                            </p:txEl>
                                          </p:spTgt>
                                        </p:tgtEl>
                                      </p:cBhvr>
                                    </p:animEffect>
                                    <p:anim calcmode="lin" valueType="num">
                                      <p:cBhvr>
                                        <p:cTn id="33" dur="1600" decel="100000" fill="hold"/>
                                        <p:tgtEl>
                                          <p:spTgt spid="63491">
                                            <p:txEl>
                                              <p:pRg st="2" end="2"/>
                                            </p:txEl>
                                          </p:spTgt>
                                        </p:tgtEl>
                                        <p:attrNameLst>
                                          <p:attrName>style.rotation</p:attrName>
                                        </p:attrNameLst>
                                      </p:cBhvr>
                                      <p:tavLst>
                                        <p:tav tm="0">
                                          <p:val>
                                            <p:fltVal val="-90"/>
                                          </p:val>
                                        </p:tav>
                                        <p:tav tm="100000">
                                          <p:val>
                                            <p:fltVal val="0"/>
                                          </p:val>
                                        </p:tav>
                                      </p:tavLst>
                                    </p:anim>
                                    <p:anim calcmode="lin" valueType="num">
                                      <p:cBhvr>
                                        <p:cTn id="34" dur="1600" decel="100000" fill="hold"/>
                                        <p:tgtEl>
                                          <p:spTgt spid="63491">
                                            <p:txEl>
                                              <p:pRg st="2" end="2"/>
                                            </p:txEl>
                                          </p:spTgt>
                                        </p:tgtEl>
                                        <p:attrNameLst>
                                          <p:attrName>ppt_x</p:attrName>
                                        </p:attrNameLst>
                                      </p:cBhvr>
                                      <p:tavLst>
                                        <p:tav tm="0">
                                          <p:val>
                                            <p:strVal val="#ppt_x+0.4"/>
                                          </p:val>
                                        </p:tav>
                                        <p:tav tm="100000">
                                          <p:val>
                                            <p:strVal val="#ppt_x-0.05"/>
                                          </p:val>
                                        </p:tav>
                                      </p:tavLst>
                                    </p:anim>
                                    <p:anim calcmode="lin" valueType="num">
                                      <p:cBhvr>
                                        <p:cTn id="35" dur="1600" decel="100000" fill="hold"/>
                                        <p:tgtEl>
                                          <p:spTgt spid="63491">
                                            <p:txEl>
                                              <p:pRg st="2" end="2"/>
                                            </p:txEl>
                                          </p:spTgt>
                                        </p:tgtEl>
                                        <p:attrNameLst>
                                          <p:attrName>ppt_y</p:attrName>
                                        </p:attrNameLst>
                                      </p:cBhvr>
                                      <p:tavLst>
                                        <p:tav tm="0">
                                          <p:val>
                                            <p:strVal val="#ppt_y-0.4"/>
                                          </p:val>
                                        </p:tav>
                                        <p:tav tm="100000">
                                          <p:val>
                                            <p:strVal val="#ppt_y+0.1"/>
                                          </p:val>
                                        </p:tav>
                                      </p:tavLst>
                                    </p:anim>
                                    <p:anim calcmode="lin" valueType="num">
                                      <p:cBhvr>
                                        <p:cTn id="36" dur="400" accel="100000" fill="hold">
                                          <p:stCondLst>
                                            <p:cond delay="1600"/>
                                          </p:stCondLst>
                                        </p:cTn>
                                        <p:tgtEl>
                                          <p:spTgt spid="63491">
                                            <p:txEl>
                                              <p:pRg st="2" end="2"/>
                                            </p:txEl>
                                          </p:spTgt>
                                        </p:tgtEl>
                                        <p:attrNameLst>
                                          <p:attrName>ppt_x</p:attrName>
                                        </p:attrNameLst>
                                      </p:cBhvr>
                                      <p:tavLst>
                                        <p:tav tm="0">
                                          <p:val>
                                            <p:strVal val="#ppt_x-0.05"/>
                                          </p:val>
                                        </p:tav>
                                        <p:tav tm="100000">
                                          <p:val>
                                            <p:strVal val="#ppt_x"/>
                                          </p:val>
                                        </p:tav>
                                      </p:tavLst>
                                    </p:anim>
                                    <p:anim calcmode="lin" valueType="num">
                                      <p:cBhvr>
                                        <p:cTn id="37" dur="400" accel="100000" fill="hold">
                                          <p:stCondLst>
                                            <p:cond delay="1600"/>
                                          </p:stCondLst>
                                        </p:cTn>
                                        <p:tgtEl>
                                          <p:spTgt spid="63491">
                                            <p:txEl>
                                              <p:pRg st="2" end="2"/>
                                            </p:txEl>
                                          </p:spTgt>
                                        </p:tgtEl>
                                        <p:attrNameLst>
                                          <p:attrName>ppt_y</p:attrName>
                                        </p:attrNameLst>
                                      </p:cBhvr>
                                      <p:tavLst>
                                        <p:tav tm="0">
                                          <p:val>
                                            <p:strVal val="#ppt_y+0.1"/>
                                          </p:val>
                                        </p:tav>
                                        <p:tav tm="100000">
                                          <p:val>
                                            <p:strVal val="#ppt_y"/>
                                          </p:val>
                                        </p:tav>
                                      </p:tavLst>
                                    </p:anim>
                                  </p:childTnLst>
                                </p:cTn>
                              </p:par>
                            </p:childTnLst>
                          </p:cTn>
                        </p:par>
                        <p:par>
                          <p:cTn id="38" fill="hold">
                            <p:stCondLst>
                              <p:cond delay="6000"/>
                            </p:stCondLst>
                            <p:childTnLst>
                              <p:par>
                                <p:cTn id="39" presetID="30" presetClass="entr" presetSubtype="0" fill="hold" nodeType="afterEffect">
                                  <p:stCondLst>
                                    <p:cond delay="0"/>
                                  </p:stCondLst>
                                  <p:childTnLst>
                                    <p:set>
                                      <p:cBhvr>
                                        <p:cTn id="40" dur="1" fill="hold">
                                          <p:stCondLst>
                                            <p:cond delay="0"/>
                                          </p:stCondLst>
                                        </p:cTn>
                                        <p:tgtEl>
                                          <p:spTgt spid="63491">
                                            <p:txEl>
                                              <p:pRg st="3" end="3"/>
                                            </p:txEl>
                                          </p:spTgt>
                                        </p:tgtEl>
                                        <p:attrNameLst>
                                          <p:attrName>style.visibility</p:attrName>
                                        </p:attrNameLst>
                                      </p:cBhvr>
                                      <p:to>
                                        <p:strVal val="visible"/>
                                      </p:to>
                                    </p:set>
                                    <p:animEffect transition="in" filter="fade">
                                      <p:cBhvr>
                                        <p:cTn id="41" dur="1600" decel="100000"/>
                                        <p:tgtEl>
                                          <p:spTgt spid="63491">
                                            <p:txEl>
                                              <p:pRg st="3" end="3"/>
                                            </p:txEl>
                                          </p:spTgt>
                                        </p:tgtEl>
                                      </p:cBhvr>
                                    </p:animEffect>
                                    <p:anim calcmode="lin" valueType="num">
                                      <p:cBhvr>
                                        <p:cTn id="42" dur="1600" decel="100000" fill="hold"/>
                                        <p:tgtEl>
                                          <p:spTgt spid="63491">
                                            <p:txEl>
                                              <p:pRg st="3" end="3"/>
                                            </p:txEl>
                                          </p:spTgt>
                                        </p:tgtEl>
                                        <p:attrNameLst>
                                          <p:attrName>style.rotation</p:attrName>
                                        </p:attrNameLst>
                                      </p:cBhvr>
                                      <p:tavLst>
                                        <p:tav tm="0">
                                          <p:val>
                                            <p:fltVal val="-90"/>
                                          </p:val>
                                        </p:tav>
                                        <p:tav tm="100000">
                                          <p:val>
                                            <p:fltVal val="0"/>
                                          </p:val>
                                        </p:tav>
                                      </p:tavLst>
                                    </p:anim>
                                    <p:anim calcmode="lin" valueType="num">
                                      <p:cBhvr>
                                        <p:cTn id="43" dur="1600" decel="100000" fill="hold"/>
                                        <p:tgtEl>
                                          <p:spTgt spid="63491">
                                            <p:txEl>
                                              <p:pRg st="3" end="3"/>
                                            </p:txEl>
                                          </p:spTgt>
                                        </p:tgtEl>
                                        <p:attrNameLst>
                                          <p:attrName>ppt_x</p:attrName>
                                        </p:attrNameLst>
                                      </p:cBhvr>
                                      <p:tavLst>
                                        <p:tav tm="0">
                                          <p:val>
                                            <p:strVal val="#ppt_x+0.4"/>
                                          </p:val>
                                        </p:tav>
                                        <p:tav tm="100000">
                                          <p:val>
                                            <p:strVal val="#ppt_x-0.05"/>
                                          </p:val>
                                        </p:tav>
                                      </p:tavLst>
                                    </p:anim>
                                    <p:anim calcmode="lin" valueType="num">
                                      <p:cBhvr>
                                        <p:cTn id="44" dur="1600" decel="100000" fill="hold"/>
                                        <p:tgtEl>
                                          <p:spTgt spid="63491">
                                            <p:txEl>
                                              <p:pRg st="3" end="3"/>
                                            </p:txEl>
                                          </p:spTgt>
                                        </p:tgtEl>
                                        <p:attrNameLst>
                                          <p:attrName>ppt_y</p:attrName>
                                        </p:attrNameLst>
                                      </p:cBhvr>
                                      <p:tavLst>
                                        <p:tav tm="0">
                                          <p:val>
                                            <p:strVal val="#ppt_y-0.4"/>
                                          </p:val>
                                        </p:tav>
                                        <p:tav tm="100000">
                                          <p:val>
                                            <p:strVal val="#ppt_y+0.1"/>
                                          </p:val>
                                        </p:tav>
                                      </p:tavLst>
                                    </p:anim>
                                    <p:anim calcmode="lin" valueType="num">
                                      <p:cBhvr>
                                        <p:cTn id="45" dur="400" accel="100000" fill="hold">
                                          <p:stCondLst>
                                            <p:cond delay="1600"/>
                                          </p:stCondLst>
                                        </p:cTn>
                                        <p:tgtEl>
                                          <p:spTgt spid="63491">
                                            <p:txEl>
                                              <p:pRg st="3" end="3"/>
                                            </p:txEl>
                                          </p:spTgt>
                                        </p:tgtEl>
                                        <p:attrNameLst>
                                          <p:attrName>ppt_x</p:attrName>
                                        </p:attrNameLst>
                                      </p:cBhvr>
                                      <p:tavLst>
                                        <p:tav tm="0">
                                          <p:val>
                                            <p:strVal val="#ppt_x-0.05"/>
                                          </p:val>
                                        </p:tav>
                                        <p:tav tm="100000">
                                          <p:val>
                                            <p:strVal val="#ppt_x"/>
                                          </p:val>
                                        </p:tav>
                                      </p:tavLst>
                                    </p:anim>
                                    <p:anim calcmode="lin" valueType="num">
                                      <p:cBhvr>
                                        <p:cTn id="46" dur="400" accel="100000" fill="hold">
                                          <p:stCondLst>
                                            <p:cond delay="1600"/>
                                          </p:stCondLst>
                                        </p:cTn>
                                        <p:tgtEl>
                                          <p:spTgt spid="63491">
                                            <p:txEl>
                                              <p:pRg st="3" end="3"/>
                                            </p:txEl>
                                          </p:spTgt>
                                        </p:tgtEl>
                                        <p:attrNameLst>
                                          <p:attrName>ppt_y</p:attrName>
                                        </p:attrNameLst>
                                      </p:cBhvr>
                                      <p:tavLst>
                                        <p:tav tm="0">
                                          <p:val>
                                            <p:strVal val="#ppt_y+0.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1000"/>
                                        <p:tgtEl>
                                          <p:spTgt spid="2"/>
                                        </p:tgtEl>
                                      </p:cBhvr>
                                    </p:animEffect>
                                    <p:anim calcmode="lin" valueType="num">
                                      <p:cBhvr>
                                        <p:cTn id="52" dur="1000" fill="hold"/>
                                        <p:tgtEl>
                                          <p:spTgt spid="2"/>
                                        </p:tgtEl>
                                        <p:attrNameLst>
                                          <p:attrName>ppt_x</p:attrName>
                                        </p:attrNameLst>
                                      </p:cBhvr>
                                      <p:tavLst>
                                        <p:tav tm="0">
                                          <p:val>
                                            <p:strVal val="#ppt_x"/>
                                          </p:val>
                                        </p:tav>
                                        <p:tav tm="100000">
                                          <p:val>
                                            <p:strVal val="#ppt_x"/>
                                          </p:val>
                                        </p:tav>
                                      </p:tavLst>
                                    </p:anim>
                                    <p:anim calcmode="lin" valueType="num">
                                      <p:cBhvr>
                                        <p:cTn id="53" dur="1000" fill="hold"/>
                                        <p:tgtEl>
                                          <p:spTgt spid="2"/>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1000"/>
                                        <p:tgtEl>
                                          <p:spTgt spid="3"/>
                                        </p:tgtEl>
                                      </p:cBhvr>
                                    </p:animEffect>
                                    <p:anim calcmode="lin" valueType="num">
                                      <p:cBhvr>
                                        <p:cTn id="57" dur="1000" fill="hold"/>
                                        <p:tgtEl>
                                          <p:spTgt spid="3"/>
                                        </p:tgtEl>
                                        <p:attrNameLst>
                                          <p:attrName>ppt_x</p:attrName>
                                        </p:attrNameLst>
                                      </p:cBhvr>
                                      <p:tavLst>
                                        <p:tav tm="0">
                                          <p:val>
                                            <p:strVal val="#ppt_x"/>
                                          </p:val>
                                        </p:tav>
                                        <p:tav tm="100000">
                                          <p:val>
                                            <p:strVal val="#ppt_x"/>
                                          </p:val>
                                        </p:tav>
                                      </p:tavLst>
                                    </p:anim>
                                    <p:anim calcmode="lin" valueType="num">
                                      <p:cBhvr>
                                        <p:cTn id="5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395536" y="908720"/>
            <a:ext cx="8424936" cy="5820858"/>
          </a:xfrm>
          <a:prstGeom prst="rect">
            <a:avLst/>
          </a:prstGeom>
          <a:noFill/>
          <a:ln w="9525">
            <a:noFill/>
            <a:miter lim="800000"/>
            <a:headEnd/>
            <a:tailEnd/>
          </a:ln>
        </p:spPr>
      </p:pic>
      <p:sp>
        <p:nvSpPr>
          <p:cNvPr id="4" name="3 Marcador de número de diapositiva"/>
          <p:cNvSpPr>
            <a:spLocks noGrp="1"/>
          </p:cNvSpPr>
          <p:nvPr>
            <p:ph type="sldNum" sz="quarter" idx="12"/>
          </p:nvPr>
        </p:nvSpPr>
        <p:spPr/>
        <p:txBody>
          <a:bodyPr/>
          <a:lstStyle/>
          <a:p>
            <a:fld id="{0C0A206E-FD98-4925-99A6-E39F18AC1176}" type="slidenum">
              <a:rPr lang="es-AR" smtClean="0"/>
              <a:pPr/>
              <a:t>19</a:t>
            </a:fld>
            <a:endParaRPr lang="es-AR"/>
          </a:p>
        </p:txBody>
      </p:sp>
      <p:sp>
        <p:nvSpPr>
          <p:cNvPr id="5" name="4 Rectángulo"/>
          <p:cNvSpPr/>
          <p:nvPr/>
        </p:nvSpPr>
        <p:spPr>
          <a:xfrm>
            <a:off x="323528" y="0"/>
            <a:ext cx="8820472" cy="720080"/>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AR" sz="3200" b="1" cap="all" dirty="0">
                <a:ln w="3175" cmpd="sng">
                  <a:noFill/>
                </a:ln>
                <a:solidFill>
                  <a:srgbClr val="FF0000"/>
                </a:solidFill>
                <a:latin typeface="+mj-lt"/>
                <a:ea typeface="+mj-ea"/>
                <a:cs typeface="+mj-cs"/>
              </a:rPr>
              <a:t>Scanner</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457200" y="188640"/>
            <a:ext cx="8229600" cy="1828800"/>
          </a:xfrm>
          <a:solidFill>
            <a:schemeClr val="accent1">
              <a:lumMod val="40000"/>
              <a:lumOff val="60000"/>
            </a:schemeClr>
          </a:solidFill>
        </p:spPr>
        <p:txBody>
          <a:bodyPr vert="horz" lIns="45720" tIns="0" rIns="45720" bIns="0" anchor="ctr" anchorCtr="0">
            <a:normAutofit/>
            <a:scene3d>
              <a:camera prst="orthographicFront"/>
              <a:lightRig rig="soft" dir="t">
                <a:rot lat="0" lon="0" rev="17220000"/>
              </a:lightRig>
            </a:scene3d>
            <a:sp3d prstMaterial="softEdge">
              <a:bevelT w="38100" h="38100"/>
            </a:sp3d>
          </a:bodyPr>
          <a:lstStyle/>
          <a:p>
            <a:r>
              <a:rPr lang="es-AR" i="1" dirty="0" smtClean="0">
                <a:solidFill>
                  <a:srgbClr val="FF0000"/>
                </a:solidFill>
              </a:rPr>
              <a:t>QUE ES LA MULTIMEDIA</a:t>
            </a:r>
            <a:endParaRPr lang="es-AR" i="1" dirty="0">
              <a:solidFill>
                <a:srgbClr val="FF0000"/>
              </a:solidFill>
            </a:endParaRPr>
          </a:p>
        </p:txBody>
      </p:sp>
      <p:sp>
        <p:nvSpPr>
          <p:cNvPr id="7" name="6 Marcador de número de diapositiva"/>
          <p:cNvSpPr>
            <a:spLocks noGrp="1"/>
          </p:cNvSpPr>
          <p:nvPr>
            <p:ph type="sldNum" sz="quarter" idx="12"/>
          </p:nvPr>
        </p:nvSpPr>
        <p:spPr/>
        <p:txBody>
          <a:bodyPr/>
          <a:lstStyle/>
          <a:p>
            <a:fld id="{0C0A206E-FD98-4925-99A6-E39F18AC1176}" type="slidenum">
              <a:rPr lang="es-AR" smtClean="0"/>
              <a:pPr/>
              <a:t>2</a:t>
            </a:fld>
            <a:endParaRPr lang="es-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91680" y="1989854"/>
            <a:ext cx="5560381" cy="4176464"/>
          </a:xfrm>
          <a:prstGeom prst="rect">
            <a:avLst/>
          </a:prstGeom>
          <a:noFill/>
          <a:ln w="9525">
            <a:noFill/>
            <a:miter lim="800000"/>
            <a:headEnd/>
            <a:tailEnd/>
          </a:ln>
          <a:effectLst>
            <a:outerShdw blurRad="50800" dist="50800" dir="5400000" algn="ctr" rotWithShape="0">
              <a:srgbClr val="FF0000"/>
            </a:out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259632" y="0"/>
            <a:ext cx="6984776" cy="908720"/>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AR" sz="3200" b="1" cap="all" dirty="0">
                <a:ln w="3175" cmpd="sng">
                  <a:noFill/>
                </a:ln>
                <a:solidFill>
                  <a:srgbClr val="FF0000"/>
                </a:solidFill>
                <a:latin typeface="+mj-lt"/>
                <a:ea typeface="+mj-ea"/>
                <a:cs typeface="+mj-cs"/>
              </a:rPr>
              <a:t>Escáner – Tipos</a:t>
            </a:r>
          </a:p>
        </p:txBody>
      </p:sp>
      <p:pic>
        <p:nvPicPr>
          <p:cNvPr id="5122" name="Picture 2"/>
          <p:cNvPicPr>
            <a:picLocks noChangeAspect="1" noChangeArrowheads="1"/>
          </p:cNvPicPr>
          <p:nvPr/>
        </p:nvPicPr>
        <p:blipFill>
          <a:blip r:embed="rId3" cstate="print"/>
          <a:srcRect/>
          <a:stretch>
            <a:fillRect/>
          </a:stretch>
        </p:blipFill>
        <p:spPr bwMode="auto">
          <a:xfrm>
            <a:off x="539552" y="3429000"/>
            <a:ext cx="3727161" cy="3096344"/>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827584" y="1052736"/>
            <a:ext cx="3413648" cy="2232248"/>
          </a:xfrm>
          <a:prstGeom prst="rect">
            <a:avLst/>
          </a:prstGeom>
          <a:noFill/>
          <a:ln w="9525">
            <a:noFill/>
            <a:miter lim="800000"/>
            <a:headEnd/>
            <a:tailEnd/>
          </a:ln>
        </p:spPr>
      </p:pic>
      <p:pic>
        <p:nvPicPr>
          <p:cNvPr id="5124" name="Picture 4"/>
          <p:cNvPicPr>
            <a:picLocks noChangeAspect="1" noChangeArrowheads="1"/>
          </p:cNvPicPr>
          <p:nvPr/>
        </p:nvPicPr>
        <p:blipFill>
          <a:blip r:embed="rId5" cstate="print"/>
          <a:srcRect/>
          <a:stretch>
            <a:fillRect/>
          </a:stretch>
        </p:blipFill>
        <p:spPr bwMode="auto">
          <a:xfrm>
            <a:off x="4644008" y="3501008"/>
            <a:ext cx="4248472" cy="3109471"/>
          </a:xfrm>
          <a:prstGeom prst="rect">
            <a:avLst/>
          </a:prstGeom>
          <a:noFill/>
          <a:ln w="9525">
            <a:noFill/>
            <a:miter lim="800000"/>
            <a:headEnd/>
            <a:tailEnd/>
          </a:ln>
        </p:spPr>
      </p:pic>
      <p:sp>
        <p:nvSpPr>
          <p:cNvPr id="8" name="7 Marcador de número de diapositiva"/>
          <p:cNvSpPr>
            <a:spLocks noGrp="1"/>
          </p:cNvSpPr>
          <p:nvPr>
            <p:ph type="sldNum" sz="quarter" idx="12"/>
          </p:nvPr>
        </p:nvSpPr>
        <p:spPr/>
        <p:txBody>
          <a:bodyPr/>
          <a:lstStyle/>
          <a:p>
            <a:fld id="{0C0A206E-FD98-4925-99A6-E39F18AC1176}" type="slidenum">
              <a:rPr lang="es-AR" smtClean="0"/>
              <a:pPr/>
              <a:t>20</a:t>
            </a:fld>
            <a:endParaRPr lang="es-AR"/>
          </a:p>
        </p:txBody>
      </p:sp>
      <p:sp>
        <p:nvSpPr>
          <p:cNvPr id="2" name="CuadroTexto 1"/>
          <p:cNvSpPr txBox="1"/>
          <p:nvPr/>
        </p:nvSpPr>
        <p:spPr>
          <a:xfrm>
            <a:off x="4427984" y="1270661"/>
            <a:ext cx="4716016" cy="1569660"/>
          </a:xfrm>
          <a:prstGeom prst="rect">
            <a:avLst/>
          </a:prstGeom>
          <a:noFill/>
        </p:spPr>
        <p:txBody>
          <a:bodyPr wrap="square" rtlCol="0">
            <a:spAutoFit/>
          </a:bodyPr>
          <a:lstStyle/>
          <a:p>
            <a:pPr marL="285750" indent="-285750">
              <a:buFont typeface="Arial" panose="020B0604020202020204" pitchFamily="34" charset="0"/>
              <a:buChar char="•"/>
            </a:pPr>
            <a:r>
              <a:rPr lang="es-AR" sz="2400" b="1" dirty="0" smtClean="0">
                <a:solidFill>
                  <a:schemeClr val="bg2">
                    <a:lumMod val="75000"/>
                  </a:schemeClr>
                </a:solidFill>
              </a:rPr>
              <a:t>Pagina completa Oficio</a:t>
            </a:r>
          </a:p>
          <a:p>
            <a:pPr marL="285750" indent="-285750">
              <a:buFont typeface="Arial" panose="020B0604020202020204" pitchFamily="34" charset="0"/>
              <a:buChar char="•"/>
            </a:pPr>
            <a:r>
              <a:rPr lang="es-AR" sz="2400" b="1" dirty="0" smtClean="0">
                <a:solidFill>
                  <a:schemeClr val="bg2">
                    <a:lumMod val="75000"/>
                  </a:schemeClr>
                </a:solidFill>
              </a:rPr>
              <a:t>Página completa Carta oA4</a:t>
            </a:r>
          </a:p>
          <a:p>
            <a:pPr marL="285750" indent="-285750">
              <a:buFont typeface="Arial" panose="020B0604020202020204" pitchFamily="34" charset="0"/>
              <a:buChar char="•"/>
            </a:pPr>
            <a:r>
              <a:rPr lang="es-AR" sz="2400" b="1" dirty="0" smtClean="0">
                <a:solidFill>
                  <a:schemeClr val="bg2">
                    <a:lumMod val="75000"/>
                  </a:schemeClr>
                </a:solidFill>
              </a:rPr>
              <a:t>Media Página</a:t>
            </a:r>
          </a:p>
          <a:p>
            <a:pPr marL="285750" indent="-285750">
              <a:buFont typeface="Arial" panose="020B0604020202020204" pitchFamily="34" charset="0"/>
              <a:buChar char="•"/>
            </a:pPr>
            <a:r>
              <a:rPr lang="es-AR" sz="2400" b="1" dirty="0" smtClean="0">
                <a:solidFill>
                  <a:schemeClr val="bg2">
                    <a:lumMod val="75000"/>
                  </a:schemeClr>
                </a:solidFill>
              </a:rPr>
              <a:t>Etc.</a:t>
            </a:r>
            <a:endParaRPr lang="es-AR" sz="2400" b="1" dirty="0">
              <a:solidFill>
                <a:schemeClr val="bg2">
                  <a:lumMod val="75000"/>
                </a:schemeClr>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403648" y="332656"/>
            <a:ext cx="6696744" cy="720080"/>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ES" sz="3200" b="1" cap="all" dirty="0">
                <a:ln w="3175" cmpd="sng">
                  <a:noFill/>
                </a:ln>
                <a:solidFill>
                  <a:srgbClr val="FF0000"/>
                </a:solidFill>
                <a:latin typeface="+mj-lt"/>
                <a:ea typeface="+mj-ea"/>
                <a:cs typeface="+mj-cs"/>
              </a:rPr>
              <a:t>Cámaras Digitales</a:t>
            </a:r>
            <a:endParaRPr lang="es-AR" sz="3200" b="1" cap="all" dirty="0">
              <a:ln w="3175" cmpd="sng">
                <a:noFill/>
              </a:ln>
              <a:solidFill>
                <a:srgbClr val="FF0000"/>
              </a:solidFill>
              <a:latin typeface="+mj-lt"/>
              <a:ea typeface="+mj-ea"/>
              <a:cs typeface="+mj-cs"/>
            </a:endParaRPr>
          </a:p>
        </p:txBody>
      </p:sp>
      <p:sp>
        <p:nvSpPr>
          <p:cNvPr id="5" name="4 Marcador de número de diapositiva"/>
          <p:cNvSpPr>
            <a:spLocks noGrp="1"/>
          </p:cNvSpPr>
          <p:nvPr>
            <p:ph type="sldNum" sz="quarter" idx="12"/>
          </p:nvPr>
        </p:nvSpPr>
        <p:spPr/>
        <p:txBody>
          <a:bodyPr/>
          <a:lstStyle/>
          <a:p>
            <a:fld id="{0C0A206E-FD98-4925-99A6-E39F18AC1176}" type="slidenum">
              <a:rPr lang="es-AR" smtClean="0"/>
              <a:pPr/>
              <a:t>21</a:t>
            </a:fld>
            <a:endParaRPr lang="es-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020" y="1087016"/>
            <a:ext cx="3447874" cy="3312368"/>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1087016"/>
            <a:ext cx="3312368" cy="3312368"/>
          </a:xfrm>
          <a:prstGeom prst="rect">
            <a:avLst/>
          </a:prstGeom>
        </p:spPr>
      </p:pic>
      <p:sp>
        <p:nvSpPr>
          <p:cNvPr id="8" name="CuadroTexto 7"/>
          <p:cNvSpPr txBox="1"/>
          <p:nvPr/>
        </p:nvSpPr>
        <p:spPr>
          <a:xfrm>
            <a:off x="827584" y="4678743"/>
            <a:ext cx="6946842" cy="1569660"/>
          </a:xfrm>
          <a:prstGeom prst="rect">
            <a:avLst/>
          </a:prstGeom>
          <a:noFill/>
        </p:spPr>
        <p:txBody>
          <a:bodyPr wrap="square" rtlCol="0">
            <a:spAutoFit/>
          </a:bodyPr>
          <a:lstStyle/>
          <a:p>
            <a:pPr marL="285750" indent="-285750">
              <a:buFont typeface="Arial" panose="020B0604020202020204" pitchFamily="34" charset="0"/>
              <a:buChar char="•"/>
            </a:pPr>
            <a:r>
              <a:rPr lang="es-AR" sz="2400" b="1" dirty="0" smtClean="0">
                <a:solidFill>
                  <a:srgbClr val="002060"/>
                </a:solidFill>
              </a:rPr>
              <a:t>Resolución: Calidad de la imagen</a:t>
            </a:r>
          </a:p>
          <a:p>
            <a:pPr marL="285750" indent="-285750">
              <a:buFont typeface="Arial" panose="020B0604020202020204" pitchFamily="34" charset="0"/>
              <a:buChar char="•"/>
            </a:pPr>
            <a:r>
              <a:rPr lang="es-AR" sz="2400" b="1" dirty="0" err="1" smtClean="0">
                <a:solidFill>
                  <a:srgbClr val="002060"/>
                </a:solidFill>
              </a:rPr>
              <a:t>Display</a:t>
            </a:r>
            <a:r>
              <a:rPr lang="es-AR" sz="2400" b="1" dirty="0" smtClean="0">
                <a:solidFill>
                  <a:srgbClr val="002060"/>
                </a:solidFill>
              </a:rPr>
              <a:t> de buena resolución</a:t>
            </a:r>
          </a:p>
          <a:p>
            <a:pPr marL="285750" indent="-285750">
              <a:buFont typeface="Arial" panose="020B0604020202020204" pitchFamily="34" charset="0"/>
              <a:buChar char="•"/>
            </a:pPr>
            <a:r>
              <a:rPr lang="es-AR" sz="2400" b="1" dirty="0" smtClean="0">
                <a:solidFill>
                  <a:srgbClr val="002060"/>
                </a:solidFill>
              </a:rPr>
              <a:t>Tener un lente (o más)para distintas tomas</a:t>
            </a:r>
          </a:p>
          <a:p>
            <a:pPr marL="285750" indent="-285750">
              <a:buFont typeface="Arial" panose="020B0604020202020204" pitchFamily="34" charset="0"/>
              <a:buChar char="•"/>
            </a:pPr>
            <a:r>
              <a:rPr lang="es-AR" sz="2400" b="1" dirty="0" smtClean="0">
                <a:solidFill>
                  <a:srgbClr val="002060"/>
                </a:solidFill>
              </a:rPr>
              <a:t>Zoom digital y zoom analógico</a:t>
            </a:r>
            <a:endParaRPr lang="es-AR" sz="2400" b="1" dirty="0">
              <a:solidFill>
                <a:srgbClr val="00206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611560" y="332656"/>
            <a:ext cx="7992888" cy="1296144"/>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ES_tradnl" sz="3200" b="1" cap="all" dirty="0" err="1">
                <a:ln w="3175" cmpd="sng">
                  <a:noFill/>
                </a:ln>
                <a:solidFill>
                  <a:srgbClr val="FF0000"/>
                </a:solidFill>
                <a:latin typeface="+mj-lt"/>
                <a:ea typeface="+mj-ea"/>
                <a:cs typeface="+mj-cs"/>
              </a:rPr>
              <a:t>Microfonos</a:t>
            </a:r>
            <a:endParaRPr lang="es-AR" sz="3200" b="1" cap="all" dirty="0">
              <a:ln w="3175" cmpd="sng">
                <a:noFill/>
              </a:ln>
              <a:solidFill>
                <a:srgbClr val="FF0000"/>
              </a:solidFill>
              <a:latin typeface="+mj-lt"/>
              <a:ea typeface="+mj-ea"/>
              <a:cs typeface="+mj-cs"/>
            </a:endParaRPr>
          </a:p>
        </p:txBody>
      </p:sp>
      <p:pic>
        <p:nvPicPr>
          <p:cNvPr id="24578" name="Picture 2" descr="http://t0.gstatic.com/images?q=tbn:ANd9GcR-U8ejeYAbPPXylebf2HZujVods9SW8bdNBE_MY9evfUT4HsObd9ib">
            <a:hlinkClick r:id="rId3"/>
          </p:cNvPr>
          <p:cNvPicPr>
            <a:picLocks noChangeAspect="1" noChangeArrowheads="1"/>
          </p:cNvPicPr>
          <p:nvPr/>
        </p:nvPicPr>
        <p:blipFill>
          <a:blip r:embed="rId4" cstate="print"/>
          <a:srcRect/>
          <a:stretch>
            <a:fillRect/>
          </a:stretch>
        </p:blipFill>
        <p:spPr bwMode="auto">
          <a:xfrm>
            <a:off x="653953" y="2016878"/>
            <a:ext cx="3960440" cy="3896562"/>
          </a:xfrm>
          <a:prstGeom prst="rect">
            <a:avLst/>
          </a:prstGeom>
          <a:noFill/>
        </p:spPr>
      </p:pic>
      <p:pic>
        <p:nvPicPr>
          <p:cNvPr id="24580" name="Picture 4" descr="http://t2.gstatic.com/images?q=tbn:ANd9GcQfV5w8FLeLexkrDGVCZdbWRS4kOknaWcSL30tmTowo7-e8K-JA7P5YbycL">
            <a:hlinkClick r:id="rId5"/>
          </p:cNvPr>
          <p:cNvPicPr>
            <a:picLocks noChangeAspect="1" noChangeArrowheads="1"/>
          </p:cNvPicPr>
          <p:nvPr/>
        </p:nvPicPr>
        <p:blipFill>
          <a:blip r:embed="rId6" cstate="print"/>
          <a:srcRect/>
          <a:stretch>
            <a:fillRect/>
          </a:stretch>
        </p:blipFill>
        <p:spPr bwMode="auto">
          <a:xfrm>
            <a:off x="5263733" y="2564904"/>
            <a:ext cx="3367600" cy="2520280"/>
          </a:xfrm>
          <a:prstGeom prst="rect">
            <a:avLst/>
          </a:prstGeom>
          <a:noFill/>
        </p:spPr>
      </p:pic>
      <p:sp>
        <p:nvSpPr>
          <p:cNvPr id="5" name="4 Marcador de número de diapositiva"/>
          <p:cNvSpPr>
            <a:spLocks noGrp="1"/>
          </p:cNvSpPr>
          <p:nvPr>
            <p:ph type="sldNum" sz="quarter" idx="12"/>
          </p:nvPr>
        </p:nvSpPr>
        <p:spPr/>
        <p:txBody>
          <a:bodyPr/>
          <a:lstStyle/>
          <a:p>
            <a:fld id="{0C0A206E-FD98-4925-99A6-E39F18AC1176}" type="slidenum">
              <a:rPr lang="es-AR" smtClean="0"/>
              <a:pPr/>
              <a:t>22</a:t>
            </a:fld>
            <a:endParaRPr lang="es-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539552" y="0"/>
            <a:ext cx="8136904" cy="980728"/>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ES_tradnl" sz="3200" b="1" cap="all" dirty="0">
                <a:ln w="3175" cmpd="sng">
                  <a:noFill/>
                </a:ln>
                <a:solidFill>
                  <a:srgbClr val="FF0000"/>
                </a:solidFill>
                <a:latin typeface="+mj-lt"/>
                <a:ea typeface="+mj-ea"/>
                <a:cs typeface="+mj-cs"/>
              </a:rPr>
              <a:t>Parlantes o  bocinas</a:t>
            </a:r>
            <a:endParaRPr lang="es-AR" sz="3200" b="1" cap="all" dirty="0">
              <a:ln w="3175" cmpd="sng">
                <a:noFill/>
              </a:ln>
              <a:solidFill>
                <a:srgbClr val="FF0000"/>
              </a:solidFill>
              <a:latin typeface="+mj-lt"/>
              <a:ea typeface="+mj-ea"/>
              <a:cs typeface="+mj-cs"/>
            </a:endParaRPr>
          </a:p>
        </p:txBody>
      </p:sp>
      <p:pic>
        <p:nvPicPr>
          <p:cNvPr id="25606" name="Picture 6" descr="http://t3.gstatic.com/images?q=tbn:ANd9GcRusRfUjNCiGQQVDmNcCIllxwKcdL21bf2XfkAXzT5wWykZRLFoe3HVQoKJ">
            <a:hlinkClick r:id="rId3"/>
          </p:cNvPr>
          <p:cNvPicPr>
            <a:picLocks noChangeAspect="1" noChangeArrowheads="1"/>
          </p:cNvPicPr>
          <p:nvPr/>
        </p:nvPicPr>
        <p:blipFill>
          <a:blip r:embed="rId4" cstate="print"/>
          <a:srcRect/>
          <a:stretch>
            <a:fillRect/>
          </a:stretch>
        </p:blipFill>
        <p:spPr bwMode="auto">
          <a:xfrm>
            <a:off x="5436096" y="3861048"/>
            <a:ext cx="3247705" cy="2448272"/>
          </a:xfrm>
          <a:prstGeom prst="rect">
            <a:avLst/>
          </a:prstGeom>
          <a:noFill/>
        </p:spPr>
      </p:pic>
      <p:sp>
        <p:nvSpPr>
          <p:cNvPr id="6" name="5 Marcador de número de diapositiva"/>
          <p:cNvSpPr>
            <a:spLocks noGrp="1"/>
          </p:cNvSpPr>
          <p:nvPr>
            <p:ph type="sldNum" sz="quarter" idx="12"/>
          </p:nvPr>
        </p:nvSpPr>
        <p:spPr/>
        <p:txBody>
          <a:bodyPr/>
          <a:lstStyle/>
          <a:p>
            <a:fld id="{0C0A206E-FD98-4925-99A6-E39F18AC1176}" type="slidenum">
              <a:rPr lang="es-AR" smtClean="0"/>
              <a:pPr/>
              <a:t>23</a:t>
            </a:fld>
            <a:endParaRPr lang="es-AR"/>
          </a:p>
        </p:txBody>
      </p:sp>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849" y="1124744"/>
            <a:ext cx="2750713" cy="3686522"/>
          </a:xfrm>
          <a:prstGeom prst="rect">
            <a:avLst/>
          </a:prstGeom>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6513" y="4196627"/>
            <a:ext cx="2741311" cy="253044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51520" y="3473"/>
            <a:ext cx="8640960" cy="905247"/>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AR" sz="3200" b="1" cap="all" dirty="0">
                <a:ln w="3175" cmpd="sng">
                  <a:noFill/>
                </a:ln>
                <a:solidFill>
                  <a:srgbClr val="FF0000"/>
                </a:solidFill>
                <a:latin typeface="+mj-lt"/>
                <a:ea typeface="+mj-ea"/>
                <a:cs typeface="+mj-cs"/>
              </a:rPr>
              <a:t>Monitores</a:t>
            </a:r>
          </a:p>
        </p:txBody>
      </p:sp>
      <p:sp>
        <p:nvSpPr>
          <p:cNvPr id="4" name="3 Marcador de número de diapositiva"/>
          <p:cNvSpPr>
            <a:spLocks noGrp="1"/>
          </p:cNvSpPr>
          <p:nvPr>
            <p:ph type="sldNum" sz="quarter" idx="12"/>
          </p:nvPr>
        </p:nvSpPr>
        <p:spPr/>
        <p:txBody>
          <a:bodyPr/>
          <a:lstStyle/>
          <a:p>
            <a:fld id="{0C0A206E-FD98-4925-99A6-E39F18AC1176}" type="slidenum">
              <a:rPr lang="es-AR" smtClean="0"/>
              <a:pPr/>
              <a:t>24</a:t>
            </a:fld>
            <a:endParaRPr lang="es-A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49" y="5173521"/>
            <a:ext cx="2857500" cy="1600200"/>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210" y="2842725"/>
            <a:ext cx="5259839" cy="2289577"/>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561" y="1062430"/>
            <a:ext cx="2857500" cy="1600200"/>
          </a:xfrm>
          <a:prstGeom prst="rect">
            <a:avLst/>
          </a:prstGeom>
        </p:spPr>
      </p:pic>
      <p:sp>
        <p:nvSpPr>
          <p:cNvPr id="8" name="CuadroTexto 7"/>
          <p:cNvSpPr txBox="1"/>
          <p:nvPr/>
        </p:nvSpPr>
        <p:spPr>
          <a:xfrm>
            <a:off x="5561308" y="908720"/>
            <a:ext cx="3594254" cy="5632311"/>
          </a:xfrm>
          <a:prstGeom prst="rect">
            <a:avLst/>
          </a:prstGeom>
          <a:solidFill>
            <a:srgbClr val="002060"/>
          </a:solidFill>
        </p:spPr>
        <p:txBody>
          <a:bodyPr wrap="none" rtlCol="0">
            <a:spAutoFit/>
          </a:bodyPr>
          <a:lstStyle/>
          <a:p>
            <a:pPr marL="285750" indent="-285750">
              <a:buFont typeface="Arial" panose="020B0604020202020204" pitchFamily="34" charset="0"/>
              <a:buChar char="•"/>
            </a:pPr>
            <a:r>
              <a:rPr lang="es-AR" sz="2400" dirty="0" smtClean="0"/>
              <a:t>Resolución Full HD</a:t>
            </a:r>
          </a:p>
          <a:p>
            <a:pPr marL="285750" indent="-285750">
              <a:buFont typeface="Arial" panose="020B0604020202020204" pitchFamily="34" charset="0"/>
              <a:buChar char="•"/>
            </a:pPr>
            <a:endParaRPr lang="es-AR" sz="2400" dirty="0" smtClean="0"/>
          </a:p>
          <a:p>
            <a:pPr marL="285750" indent="-285750">
              <a:buFont typeface="Arial" panose="020B0604020202020204" pitchFamily="34" charset="0"/>
              <a:buChar char="•"/>
            </a:pPr>
            <a:r>
              <a:rPr lang="es-AR" sz="2400" dirty="0" smtClean="0"/>
              <a:t>Tamaño </a:t>
            </a:r>
            <a:r>
              <a:rPr lang="es-AR" sz="2400" dirty="0" err="1" smtClean="0"/>
              <a:t>ej</a:t>
            </a:r>
            <a:r>
              <a:rPr lang="es-AR" sz="2400" dirty="0" smtClean="0"/>
              <a:t> 32”</a:t>
            </a:r>
          </a:p>
          <a:p>
            <a:pPr marL="285750" indent="-285750">
              <a:buFont typeface="Arial" panose="020B0604020202020204" pitchFamily="34" charset="0"/>
              <a:buChar char="•"/>
            </a:pPr>
            <a:endParaRPr lang="es-AR" sz="2400" dirty="0" smtClean="0"/>
          </a:p>
          <a:p>
            <a:pPr marL="285750" indent="-285750">
              <a:buFont typeface="Arial" panose="020B0604020202020204" pitchFamily="34" charset="0"/>
              <a:buChar char="•"/>
            </a:pPr>
            <a:r>
              <a:rPr lang="es-AR" sz="2400" dirty="0" smtClean="0"/>
              <a:t>Aspecto 16:10, </a:t>
            </a:r>
            <a:r>
              <a:rPr lang="es-AR" sz="2400" dirty="0" err="1" smtClean="0"/>
              <a:t>etc</a:t>
            </a:r>
            <a:endParaRPr lang="es-AR" sz="2400" dirty="0" smtClean="0"/>
          </a:p>
          <a:p>
            <a:pPr marL="285750" indent="-285750">
              <a:buFont typeface="Arial" panose="020B0604020202020204" pitchFamily="34" charset="0"/>
              <a:buChar char="•"/>
            </a:pPr>
            <a:endParaRPr lang="es-AR" sz="2400" dirty="0" smtClean="0"/>
          </a:p>
          <a:p>
            <a:pPr marL="285750" indent="-285750">
              <a:buFont typeface="Arial" panose="020B0604020202020204" pitchFamily="34" charset="0"/>
              <a:buChar char="•"/>
            </a:pPr>
            <a:r>
              <a:rPr lang="es-AR" sz="2400" dirty="0" smtClean="0"/>
              <a:t>Brillo</a:t>
            </a:r>
          </a:p>
          <a:p>
            <a:pPr marL="285750" indent="-285750">
              <a:buFont typeface="Arial" panose="020B0604020202020204" pitchFamily="34" charset="0"/>
              <a:buChar char="•"/>
            </a:pPr>
            <a:endParaRPr lang="es-AR" sz="2400" dirty="0" smtClean="0"/>
          </a:p>
          <a:p>
            <a:pPr marL="285750" indent="-285750">
              <a:buFont typeface="Arial" panose="020B0604020202020204" pitchFamily="34" charset="0"/>
              <a:buChar char="•"/>
            </a:pPr>
            <a:r>
              <a:rPr lang="es-AR" sz="2400" dirty="0" smtClean="0"/>
              <a:t>Contraste</a:t>
            </a:r>
          </a:p>
          <a:p>
            <a:pPr marL="285750" indent="-285750">
              <a:buFont typeface="Arial" panose="020B0604020202020204" pitchFamily="34" charset="0"/>
              <a:buChar char="•"/>
            </a:pPr>
            <a:endParaRPr lang="es-AR" sz="2400" dirty="0" smtClean="0"/>
          </a:p>
          <a:p>
            <a:pPr marL="285750" indent="-285750">
              <a:buFont typeface="Arial" panose="020B0604020202020204" pitchFamily="34" charset="0"/>
              <a:buChar char="•"/>
            </a:pPr>
            <a:r>
              <a:rPr lang="es-AR" sz="2400" dirty="0" smtClean="0"/>
              <a:t>Ángulo de visión</a:t>
            </a:r>
          </a:p>
          <a:p>
            <a:pPr marL="285750" indent="-285750">
              <a:buFont typeface="Arial" panose="020B0604020202020204" pitchFamily="34" charset="0"/>
              <a:buChar char="•"/>
            </a:pPr>
            <a:endParaRPr lang="es-AR" sz="2400" dirty="0" smtClean="0"/>
          </a:p>
          <a:p>
            <a:pPr marL="285750" indent="-285750">
              <a:buFont typeface="Arial" panose="020B0604020202020204" pitchFamily="34" charset="0"/>
              <a:buChar char="•"/>
            </a:pPr>
            <a:r>
              <a:rPr lang="es-AR" sz="2400" dirty="0" smtClean="0"/>
              <a:t>Tiempo de respuesta</a:t>
            </a:r>
          </a:p>
          <a:p>
            <a:pPr marL="285750" indent="-285750">
              <a:buFont typeface="Arial" panose="020B0604020202020204" pitchFamily="34" charset="0"/>
              <a:buChar char="•"/>
            </a:pPr>
            <a:endParaRPr lang="es-AR" sz="2400" dirty="0" smtClean="0"/>
          </a:p>
          <a:p>
            <a:pPr marL="285750" indent="-285750">
              <a:buFont typeface="Arial" panose="020B0604020202020204" pitchFamily="34" charset="0"/>
              <a:buChar char="•"/>
            </a:pPr>
            <a:r>
              <a:rPr lang="es-AR" sz="2400" dirty="0" smtClean="0"/>
              <a:t>Tasa de </a:t>
            </a:r>
            <a:r>
              <a:rPr lang="es-AR" sz="2400" dirty="0" err="1" smtClean="0"/>
              <a:t>refresh</a:t>
            </a:r>
            <a:endParaRPr lang="es-AR" sz="24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51520" y="404664"/>
            <a:ext cx="8640960" cy="692696"/>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AR" sz="3200" b="1" cap="all" dirty="0">
                <a:ln w="3175" cmpd="sng">
                  <a:noFill/>
                </a:ln>
                <a:solidFill>
                  <a:srgbClr val="FF0000"/>
                </a:solidFill>
                <a:latin typeface="+mj-lt"/>
                <a:ea typeface="+mj-ea"/>
                <a:cs typeface="+mj-cs"/>
              </a:rPr>
              <a:t>Monitores CRT</a:t>
            </a:r>
          </a:p>
        </p:txBody>
      </p:sp>
      <p:pic>
        <p:nvPicPr>
          <p:cNvPr id="3074" name="Picture 2"/>
          <p:cNvPicPr>
            <a:picLocks noChangeAspect="1" noChangeArrowheads="1"/>
          </p:cNvPicPr>
          <p:nvPr/>
        </p:nvPicPr>
        <p:blipFill>
          <a:blip r:embed="rId3" cstate="print"/>
          <a:srcRect/>
          <a:stretch>
            <a:fillRect/>
          </a:stretch>
        </p:blipFill>
        <p:spPr bwMode="auto">
          <a:xfrm>
            <a:off x="467544" y="2852936"/>
            <a:ext cx="2809875" cy="295275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3563888" y="1772816"/>
            <a:ext cx="5184576" cy="4625968"/>
          </a:xfrm>
          <a:prstGeom prst="rect">
            <a:avLst/>
          </a:prstGeom>
          <a:noFill/>
          <a:ln w="9525">
            <a:noFill/>
            <a:miter lim="800000"/>
            <a:headEnd/>
            <a:tailEnd/>
          </a:ln>
        </p:spPr>
      </p:pic>
      <p:sp>
        <p:nvSpPr>
          <p:cNvPr id="5" name="4 Marcador de número de diapositiva"/>
          <p:cNvSpPr>
            <a:spLocks noGrp="1"/>
          </p:cNvSpPr>
          <p:nvPr>
            <p:ph type="sldNum" sz="quarter" idx="12"/>
          </p:nvPr>
        </p:nvSpPr>
        <p:spPr/>
        <p:txBody>
          <a:bodyPr/>
          <a:lstStyle/>
          <a:p>
            <a:fld id="{0C0A206E-FD98-4925-99A6-E39F18AC1176}" type="slidenum">
              <a:rPr lang="es-AR" smtClean="0"/>
              <a:pPr/>
              <a:t>25</a:t>
            </a:fld>
            <a:endParaRPr lang="es-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467544" y="260648"/>
            <a:ext cx="8676456" cy="692696"/>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AR" sz="3200" b="1" cap="all" dirty="0">
                <a:ln w="3175" cmpd="sng">
                  <a:noFill/>
                </a:ln>
                <a:solidFill>
                  <a:srgbClr val="FF0000"/>
                </a:solidFill>
                <a:latin typeface="+mj-lt"/>
                <a:ea typeface="+mj-ea"/>
                <a:cs typeface="+mj-cs"/>
              </a:rPr>
              <a:t>Monitores - LCD</a:t>
            </a:r>
          </a:p>
        </p:txBody>
      </p:sp>
      <p:sp>
        <p:nvSpPr>
          <p:cNvPr id="5" name="4 Marcador de número de diapositiva"/>
          <p:cNvSpPr>
            <a:spLocks noGrp="1"/>
          </p:cNvSpPr>
          <p:nvPr>
            <p:ph type="sldNum" sz="quarter" idx="12"/>
          </p:nvPr>
        </p:nvSpPr>
        <p:spPr/>
        <p:txBody>
          <a:bodyPr/>
          <a:lstStyle/>
          <a:p>
            <a:fld id="{0C0A206E-FD98-4925-99A6-E39F18AC1176}" type="slidenum">
              <a:rPr lang="es-AR" smtClean="0"/>
              <a:pPr/>
              <a:t>26</a:t>
            </a:fld>
            <a:endParaRPr lang="es-AR"/>
          </a:p>
        </p:txBody>
      </p:sp>
      <p:pic>
        <p:nvPicPr>
          <p:cNvPr id="2050" name="Picture 2" descr="http://serviciotecnicosamsung.files.wordpress.com/2010/10/monitor_samsung_732nw.jpg"/>
          <p:cNvPicPr>
            <a:picLocks noChangeAspect="1" noChangeArrowheads="1"/>
          </p:cNvPicPr>
          <p:nvPr/>
        </p:nvPicPr>
        <p:blipFill>
          <a:blip r:embed="rId3" cstate="print"/>
          <a:srcRect/>
          <a:stretch>
            <a:fillRect/>
          </a:stretch>
        </p:blipFill>
        <p:spPr bwMode="auto">
          <a:xfrm>
            <a:off x="6300192" y="1484784"/>
            <a:ext cx="2016224" cy="2016224"/>
          </a:xfrm>
          <a:prstGeom prst="rect">
            <a:avLst/>
          </a:prstGeom>
          <a:noFill/>
        </p:spPr>
      </p:pic>
      <p:pic>
        <p:nvPicPr>
          <p:cNvPr id="15" name="Picture 10"/>
          <p:cNvPicPr>
            <a:picLocks noChangeAspect="1" noChangeArrowheads="1"/>
          </p:cNvPicPr>
          <p:nvPr/>
        </p:nvPicPr>
        <p:blipFill>
          <a:blip r:embed="rId4" cstate="print"/>
          <a:srcRect l="81534" t="76487" r="2995" b="2717"/>
          <a:stretch>
            <a:fillRect/>
          </a:stretch>
        </p:blipFill>
        <p:spPr bwMode="auto">
          <a:xfrm>
            <a:off x="5620254" y="3861048"/>
            <a:ext cx="3523746" cy="2664296"/>
          </a:xfrm>
          <a:prstGeom prst="rect">
            <a:avLst/>
          </a:prstGeom>
          <a:noFill/>
          <a:ln w="38100" cmpd="sng">
            <a:solidFill>
              <a:schemeClr val="bg1"/>
            </a:solidFill>
            <a:miter lim="800000"/>
            <a:headEnd/>
            <a:tailEnd/>
          </a:ln>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616" y="1418295"/>
            <a:ext cx="4036306" cy="2149202"/>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467544" y="0"/>
            <a:ext cx="7920880" cy="692696"/>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AR" sz="3200" b="1" cap="all" dirty="0">
                <a:ln w="3175" cmpd="sng">
                  <a:noFill/>
                </a:ln>
                <a:solidFill>
                  <a:srgbClr val="FF0000"/>
                </a:solidFill>
                <a:latin typeface="+mj-lt"/>
                <a:ea typeface="+mj-ea"/>
                <a:cs typeface="+mj-cs"/>
              </a:rPr>
              <a:t>Monitores -Plasma</a:t>
            </a:r>
          </a:p>
        </p:txBody>
      </p:sp>
      <p:sp>
        <p:nvSpPr>
          <p:cNvPr id="5" name="4 Marcador de número de diapositiva"/>
          <p:cNvSpPr>
            <a:spLocks noGrp="1"/>
          </p:cNvSpPr>
          <p:nvPr>
            <p:ph type="sldNum" sz="quarter" idx="12"/>
          </p:nvPr>
        </p:nvSpPr>
        <p:spPr/>
        <p:txBody>
          <a:bodyPr/>
          <a:lstStyle/>
          <a:p>
            <a:fld id="{0C0A206E-FD98-4925-99A6-E39F18AC1176}" type="slidenum">
              <a:rPr lang="es-AR" smtClean="0"/>
              <a:pPr/>
              <a:t>27</a:t>
            </a:fld>
            <a:endParaRPr lang="es-AR"/>
          </a:p>
        </p:txBody>
      </p:sp>
      <p:pic>
        <p:nvPicPr>
          <p:cNvPr id="50180" name="Picture 4" descr="File:Plasma-display-composition.svg">
            <a:hlinkClick r:id="rId3"/>
          </p:cNvPr>
          <p:cNvPicPr>
            <a:picLocks noChangeAspect="1" noChangeArrowheads="1"/>
          </p:cNvPicPr>
          <p:nvPr/>
        </p:nvPicPr>
        <p:blipFill>
          <a:blip r:embed="rId4" cstate="print"/>
          <a:srcRect/>
          <a:stretch>
            <a:fillRect/>
          </a:stretch>
        </p:blipFill>
        <p:spPr bwMode="auto">
          <a:xfrm>
            <a:off x="314917" y="2923088"/>
            <a:ext cx="5328592" cy="3525437"/>
          </a:xfrm>
          <a:prstGeom prst="rect">
            <a:avLst/>
          </a:prstGeom>
          <a:solidFill>
            <a:schemeClr val="tx1"/>
          </a:solidFill>
          <a:ln w="38100" cmpd="sng">
            <a:solidFill>
              <a:schemeClr val="tx1"/>
            </a:solidFill>
          </a:ln>
        </p:spPr>
      </p:pic>
      <p:pic>
        <p:nvPicPr>
          <p:cNvPr id="50178" name="Picture 2" descr="http://upload.wikimedia.org/wikipedia/commons/thumb/a/a4/Plasma_display.jpg/250px-Plasma_display.jpg">
            <a:hlinkClick r:id="rId5"/>
          </p:cNvPr>
          <p:cNvPicPr>
            <a:picLocks noChangeAspect="1" noChangeArrowheads="1"/>
          </p:cNvPicPr>
          <p:nvPr/>
        </p:nvPicPr>
        <p:blipFill>
          <a:blip r:embed="rId6" cstate="print"/>
          <a:srcRect/>
          <a:stretch>
            <a:fillRect/>
          </a:stretch>
        </p:blipFill>
        <p:spPr bwMode="auto">
          <a:xfrm>
            <a:off x="5868144" y="980728"/>
            <a:ext cx="3046370" cy="2736304"/>
          </a:xfrm>
          <a:prstGeom prst="rect">
            <a:avLst/>
          </a:prstGeom>
          <a:noFill/>
        </p:spPr>
      </p:pic>
      <p:pic>
        <p:nvPicPr>
          <p:cNvPr id="29698" name="Picture 2"/>
          <p:cNvPicPr>
            <a:picLocks noChangeAspect="1" noChangeArrowheads="1"/>
          </p:cNvPicPr>
          <p:nvPr/>
        </p:nvPicPr>
        <p:blipFill>
          <a:blip r:embed="rId7" cstate="print"/>
          <a:srcRect/>
          <a:stretch>
            <a:fillRect/>
          </a:stretch>
        </p:blipFill>
        <p:spPr bwMode="auto">
          <a:xfrm>
            <a:off x="5796136" y="4581128"/>
            <a:ext cx="3059832" cy="18673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467544" y="0"/>
            <a:ext cx="7992888" cy="692696"/>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AR" sz="3200" b="1" cap="all" dirty="0">
                <a:ln w="3175" cmpd="sng">
                  <a:noFill/>
                </a:ln>
                <a:solidFill>
                  <a:srgbClr val="FF0000"/>
                </a:solidFill>
                <a:latin typeface="+mj-lt"/>
                <a:ea typeface="+mj-ea"/>
                <a:cs typeface="+mj-cs"/>
              </a:rPr>
              <a:t>Monitores - </a:t>
            </a:r>
            <a:r>
              <a:rPr lang="es-AR" sz="3200" b="1" cap="all" dirty="0" err="1">
                <a:ln w="3175" cmpd="sng">
                  <a:noFill/>
                </a:ln>
                <a:solidFill>
                  <a:srgbClr val="FF0000"/>
                </a:solidFill>
                <a:latin typeface="+mj-lt"/>
                <a:ea typeface="+mj-ea"/>
                <a:cs typeface="+mj-cs"/>
              </a:rPr>
              <a:t>Amoled</a:t>
            </a:r>
          </a:p>
        </p:txBody>
      </p:sp>
      <p:sp>
        <p:nvSpPr>
          <p:cNvPr id="5" name="4 Marcador de número de diapositiva"/>
          <p:cNvSpPr>
            <a:spLocks noGrp="1"/>
          </p:cNvSpPr>
          <p:nvPr>
            <p:ph type="sldNum" sz="quarter" idx="12"/>
          </p:nvPr>
        </p:nvSpPr>
        <p:spPr/>
        <p:txBody>
          <a:bodyPr/>
          <a:lstStyle/>
          <a:p>
            <a:fld id="{0C0A206E-FD98-4925-99A6-E39F18AC1176}" type="slidenum">
              <a:rPr lang="es-AR" smtClean="0"/>
              <a:pPr/>
              <a:t>28</a:t>
            </a:fld>
            <a:endParaRPr lang="es-AR"/>
          </a:p>
        </p:txBody>
      </p:sp>
      <p:pic>
        <p:nvPicPr>
          <p:cNvPr id="52226" name="Picture 2" descr="File:Estructura es OLED.jpg">
            <a:hlinkClick r:id="rId3"/>
          </p:cNvPr>
          <p:cNvPicPr>
            <a:picLocks noChangeAspect="1" noChangeArrowheads="1"/>
          </p:cNvPicPr>
          <p:nvPr/>
        </p:nvPicPr>
        <p:blipFill>
          <a:blip r:embed="rId4" cstate="print"/>
          <a:srcRect/>
          <a:stretch>
            <a:fillRect/>
          </a:stretch>
        </p:blipFill>
        <p:spPr bwMode="auto">
          <a:xfrm>
            <a:off x="0" y="1124744"/>
            <a:ext cx="8748464" cy="2757450"/>
          </a:xfrm>
          <a:prstGeom prst="rect">
            <a:avLst/>
          </a:prstGeom>
          <a:noFill/>
        </p:spPr>
      </p:pic>
      <p:pic>
        <p:nvPicPr>
          <p:cNvPr id="52230" name="Picture 6" descr="http://upload.wikimedia.org/wikipedia/commons/thumb/a/a9/OLED_schematic.svg/400px-OLED_schematic.svg.png">
            <a:hlinkClick r:id="rId5"/>
          </p:cNvPr>
          <p:cNvPicPr>
            <a:picLocks noChangeAspect="1" noChangeArrowheads="1"/>
          </p:cNvPicPr>
          <p:nvPr/>
        </p:nvPicPr>
        <p:blipFill>
          <a:blip r:embed="rId6" cstate="print"/>
          <a:srcRect/>
          <a:stretch>
            <a:fillRect/>
          </a:stretch>
        </p:blipFill>
        <p:spPr bwMode="auto">
          <a:xfrm>
            <a:off x="0" y="4509120"/>
            <a:ext cx="3810000" cy="1533526"/>
          </a:xfrm>
          <a:prstGeom prst="rect">
            <a:avLst/>
          </a:prstGeom>
          <a:noFill/>
        </p:spPr>
      </p:pic>
      <p:pic>
        <p:nvPicPr>
          <p:cNvPr id="52231" name="Picture 7" descr="http://bits.wikimedia.org/static-1.20wmf10/skins/common/images/magnify-clip.png">
            <a:hlinkClick r:id="rId7" tooltip="Enlarge"/>
          </p:cNvPr>
          <p:cNvPicPr>
            <a:picLocks noChangeAspect="1" noChangeArrowheads="1"/>
          </p:cNvPicPr>
          <p:nvPr/>
        </p:nvPicPr>
        <p:blipFill>
          <a:blip r:embed="rId8" cstate="print"/>
          <a:srcRect/>
          <a:stretch>
            <a:fillRect/>
          </a:stretch>
        </p:blipFill>
        <p:spPr bwMode="auto">
          <a:xfrm>
            <a:off x="228600" y="182563"/>
            <a:ext cx="142875" cy="104775"/>
          </a:xfrm>
          <a:prstGeom prst="rect">
            <a:avLst/>
          </a:prstGeom>
          <a:noFill/>
        </p:spPr>
      </p:pic>
      <p:sp>
        <p:nvSpPr>
          <p:cNvPr id="11" name="10 Rectángulo"/>
          <p:cNvSpPr/>
          <p:nvPr/>
        </p:nvSpPr>
        <p:spPr>
          <a:xfrm>
            <a:off x="4067944" y="4221088"/>
            <a:ext cx="4572000" cy="2308324"/>
          </a:xfrm>
          <a:prstGeom prst="rect">
            <a:avLst/>
          </a:prstGeom>
          <a:solidFill>
            <a:schemeClr val="accent1">
              <a:lumMod val="75000"/>
            </a:schemeClr>
          </a:solidFill>
        </p:spPr>
        <p:txBody>
          <a:bodyPr wrap="square">
            <a:spAutoFit/>
          </a:bodyPr>
          <a:lstStyle/>
          <a:p>
            <a:pPr lvl="0" eaLnBrk="0" fontAlgn="base" hangingPunct="0">
              <a:spcBef>
                <a:spcPct val="0"/>
              </a:spcBef>
              <a:spcAft>
                <a:spcPct val="0"/>
              </a:spcAft>
            </a:pPr>
            <a:r>
              <a:rPr lang="es-AR" sz="2400" dirty="0" smtClean="0">
                <a:solidFill>
                  <a:prstClr val="white"/>
                </a:solidFill>
                <a:latin typeface="Arial" pitchFamily="34" charset="0"/>
                <a:cs typeface="Arial" pitchFamily="34" charset="0"/>
              </a:rPr>
              <a:t>Principio de funcionamiento de OLED: 1. Cátodo (-), </a:t>
            </a:r>
          </a:p>
          <a:p>
            <a:pPr lvl="0" eaLnBrk="0" fontAlgn="base" hangingPunct="0">
              <a:spcBef>
                <a:spcPct val="0"/>
              </a:spcBef>
              <a:spcAft>
                <a:spcPct val="0"/>
              </a:spcAft>
            </a:pPr>
            <a:r>
              <a:rPr lang="es-AR" sz="2400" dirty="0" smtClean="0">
                <a:solidFill>
                  <a:prstClr val="white"/>
                </a:solidFill>
                <a:latin typeface="Arial" pitchFamily="34" charset="0"/>
                <a:cs typeface="Arial" pitchFamily="34" charset="0"/>
              </a:rPr>
              <a:t>2. Capa de emisión, </a:t>
            </a:r>
          </a:p>
          <a:p>
            <a:pPr lvl="0" eaLnBrk="0" fontAlgn="base" hangingPunct="0">
              <a:spcBef>
                <a:spcPct val="0"/>
              </a:spcBef>
              <a:spcAft>
                <a:spcPct val="0"/>
              </a:spcAft>
            </a:pPr>
            <a:r>
              <a:rPr lang="es-AR" sz="2400" dirty="0" smtClean="0">
                <a:solidFill>
                  <a:prstClr val="white"/>
                </a:solidFill>
                <a:latin typeface="Arial" pitchFamily="34" charset="0"/>
                <a:cs typeface="Arial" pitchFamily="34" charset="0"/>
              </a:rPr>
              <a:t>3. Emisión de radiación (luz), </a:t>
            </a:r>
          </a:p>
          <a:p>
            <a:pPr lvl="0" eaLnBrk="0" fontAlgn="base" hangingPunct="0">
              <a:spcBef>
                <a:spcPct val="0"/>
              </a:spcBef>
              <a:spcAft>
                <a:spcPct val="0"/>
              </a:spcAft>
            </a:pPr>
            <a:r>
              <a:rPr lang="es-AR" sz="2400" dirty="0" smtClean="0">
                <a:solidFill>
                  <a:prstClr val="white"/>
                </a:solidFill>
                <a:latin typeface="Arial" pitchFamily="34" charset="0"/>
                <a:cs typeface="Arial" pitchFamily="34" charset="0"/>
              </a:rPr>
              <a:t>4 . Capa de conducción,</a:t>
            </a:r>
          </a:p>
          <a:p>
            <a:pPr lvl="0" eaLnBrk="0" fontAlgn="base" hangingPunct="0">
              <a:spcBef>
                <a:spcPct val="0"/>
              </a:spcBef>
              <a:spcAft>
                <a:spcPct val="0"/>
              </a:spcAft>
            </a:pPr>
            <a:r>
              <a:rPr lang="es-AR" sz="2400" dirty="0" smtClean="0">
                <a:solidFill>
                  <a:prstClr val="white"/>
                </a:solidFill>
                <a:latin typeface="Arial" pitchFamily="34" charset="0"/>
                <a:cs typeface="Arial" pitchFamily="34" charset="0"/>
              </a:rPr>
              <a:t> 5. Ánodo (+).</a:t>
            </a:r>
          </a:p>
        </p:txBody>
      </p:sp>
      <p:pic>
        <p:nvPicPr>
          <p:cNvPr id="52234" name="Picture 10" descr="http://bits.wikimedia.org/static-1.20wmf9/skins/common/images/magnify-clip.png">
            <a:hlinkClick r:id="rId9" tooltip="Aumentar"/>
          </p:cNvPr>
          <p:cNvPicPr>
            <a:picLocks noChangeAspect="1" noChangeArrowheads="1"/>
          </p:cNvPicPr>
          <p:nvPr/>
        </p:nvPicPr>
        <p:blipFill>
          <a:blip r:embed="rId8" cstate="print"/>
          <a:srcRect/>
          <a:stretch>
            <a:fillRect/>
          </a:stretch>
        </p:blipFill>
        <p:spPr bwMode="auto">
          <a:xfrm>
            <a:off x="228600" y="236538"/>
            <a:ext cx="142875" cy="104775"/>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611560" y="476672"/>
            <a:ext cx="8532440" cy="692696"/>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AR" sz="3200" b="1" cap="all" dirty="0">
                <a:ln w="3175" cmpd="sng">
                  <a:noFill/>
                </a:ln>
                <a:solidFill>
                  <a:srgbClr val="FF0000"/>
                </a:solidFill>
                <a:latin typeface="+mj-lt"/>
                <a:ea typeface="+mj-ea"/>
                <a:cs typeface="+mj-cs"/>
              </a:rPr>
              <a:t>Monitores - </a:t>
            </a:r>
            <a:r>
              <a:rPr lang="es-AR" sz="3200" b="1" cap="all" dirty="0" err="1">
                <a:ln w="3175" cmpd="sng">
                  <a:noFill/>
                </a:ln>
                <a:solidFill>
                  <a:srgbClr val="FF0000"/>
                </a:solidFill>
                <a:latin typeface="+mj-lt"/>
                <a:ea typeface="+mj-ea"/>
                <a:cs typeface="+mj-cs"/>
              </a:rPr>
              <a:t>Grafeno</a:t>
            </a:r>
            <a:endParaRPr lang="es-AR" sz="3200" b="1" cap="all" dirty="0">
              <a:ln w="3175" cmpd="sng">
                <a:noFill/>
              </a:ln>
              <a:solidFill>
                <a:srgbClr val="FF0000"/>
              </a:solidFill>
              <a:latin typeface="+mj-lt"/>
              <a:ea typeface="+mj-ea"/>
              <a:cs typeface="+mj-cs"/>
            </a:endParaRPr>
          </a:p>
        </p:txBody>
      </p:sp>
      <p:sp>
        <p:nvSpPr>
          <p:cNvPr id="5" name="4 Marcador de número de diapositiva"/>
          <p:cNvSpPr>
            <a:spLocks noGrp="1"/>
          </p:cNvSpPr>
          <p:nvPr>
            <p:ph type="sldNum" sz="quarter" idx="12"/>
          </p:nvPr>
        </p:nvSpPr>
        <p:spPr/>
        <p:txBody>
          <a:bodyPr/>
          <a:lstStyle/>
          <a:p>
            <a:fld id="{0C0A206E-FD98-4925-99A6-E39F18AC1176}" type="slidenum">
              <a:rPr lang="es-AR" smtClean="0"/>
              <a:pPr/>
              <a:t>29</a:t>
            </a:fld>
            <a:endParaRPr lang="es-AR"/>
          </a:p>
        </p:txBody>
      </p:sp>
      <p:pic>
        <p:nvPicPr>
          <p:cNvPr id="52231" name="Picture 7" descr="http://bits.wikimedia.org/static-1.20wmf10/skins/common/images/magnify-clip.png">
            <a:hlinkClick r:id="rId3" tooltip="Enlarge"/>
          </p:cNvPr>
          <p:cNvPicPr>
            <a:picLocks noChangeAspect="1" noChangeArrowheads="1"/>
          </p:cNvPicPr>
          <p:nvPr/>
        </p:nvPicPr>
        <p:blipFill>
          <a:blip r:embed="rId4" cstate="print"/>
          <a:srcRect/>
          <a:stretch>
            <a:fillRect/>
          </a:stretch>
        </p:blipFill>
        <p:spPr bwMode="auto">
          <a:xfrm>
            <a:off x="228600" y="182563"/>
            <a:ext cx="142875" cy="104775"/>
          </a:xfrm>
          <a:prstGeom prst="rect">
            <a:avLst/>
          </a:prstGeom>
          <a:noFill/>
        </p:spPr>
      </p:pic>
      <p:pic>
        <p:nvPicPr>
          <p:cNvPr id="52234" name="Picture 10" descr="http://bits.wikimedia.org/static-1.20wmf9/skins/common/images/magnify-clip.png">
            <a:hlinkClick r:id="rId5" tooltip="Aumentar"/>
          </p:cNvPr>
          <p:cNvPicPr>
            <a:picLocks noChangeAspect="1" noChangeArrowheads="1"/>
          </p:cNvPicPr>
          <p:nvPr/>
        </p:nvPicPr>
        <p:blipFill>
          <a:blip r:embed="rId4" cstate="print"/>
          <a:srcRect/>
          <a:stretch>
            <a:fillRect/>
          </a:stretch>
        </p:blipFill>
        <p:spPr bwMode="auto">
          <a:xfrm>
            <a:off x="228600" y="236538"/>
            <a:ext cx="142875" cy="104775"/>
          </a:xfrm>
          <a:prstGeom prst="rect">
            <a:avLst/>
          </a:prstGeom>
          <a:noFill/>
        </p:spPr>
      </p:pic>
      <p:pic>
        <p:nvPicPr>
          <p:cNvPr id="54274" name="Picture 2" descr="http://t2.gstatic.com/images?q=tbn:ANd9GcR86VNGKRitgBTFPnj17Z2GETpYDeTWFSku9bmyo4I-QmzIEmIkdA&amp;t=1"/>
          <p:cNvPicPr>
            <a:picLocks noChangeAspect="1" noChangeArrowheads="1"/>
          </p:cNvPicPr>
          <p:nvPr/>
        </p:nvPicPr>
        <p:blipFill>
          <a:blip r:embed="rId6" cstate="print"/>
          <a:srcRect/>
          <a:stretch>
            <a:fillRect/>
          </a:stretch>
        </p:blipFill>
        <p:spPr bwMode="auto">
          <a:xfrm>
            <a:off x="323528" y="1700808"/>
            <a:ext cx="5864195" cy="4392488"/>
          </a:xfrm>
          <a:prstGeom prst="rect">
            <a:avLst/>
          </a:prstGeom>
          <a:noFill/>
        </p:spPr>
      </p:pic>
      <p:pic>
        <p:nvPicPr>
          <p:cNvPr id="30722" name="Picture 2"/>
          <p:cNvPicPr>
            <a:picLocks noChangeAspect="1" noChangeArrowheads="1"/>
          </p:cNvPicPr>
          <p:nvPr/>
        </p:nvPicPr>
        <p:blipFill>
          <a:blip r:embed="rId7" cstate="print"/>
          <a:srcRect/>
          <a:stretch>
            <a:fillRect/>
          </a:stretch>
        </p:blipFill>
        <p:spPr bwMode="auto">
          <a:xfrm>
            <a:off x="6444208" y="2060848"/>
            <a:ext cx="2457450"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5019" y="240045"/>
            <a:ext cx="7772400" cy="1508760"/>
          </a:xfrm>
          <a:solidFill>
            <a:schemeClr val="bg2">
              <a:lumMod val="60000"/>
              <a:lumOff val="40000"/>
            </a:schemeClr>
          </a:solidFill>
          <a:ln w="76200">
            <a:solidFill>
              <a:srgbClr val="002060"/>
            </a:solidFill>
          </a:ln>
        </p:spPr>
        <p:txBody>
          <a:bodyPr vert="horz" lIns="91440" tIns="45720" rIns="91440" bIns="45720" rtlCol="0" anchor="ctr" anchorCtr="0">
            <a:normAutofit fontScale="90000"/>
          </a:bodyPr>
          <a:lstStyle/>
          <a:p>
            <a:pPr algn="ctr"/>
            <a:r>
              <a:rPr lang="es-AR" sz="5400" b="1" i="1" dirty="0">
                <a:solidFill>
                  <a:schemeClr val="bg2">
                    <a:lumMod val="50000"/>
                  </a:schemeClr>
                </a:solidFill>
                <a:latin typeface="Arial" pitchFamily="34" charset="0"/>
                <a:cs typeface="Arial" pitchFamily="34" charset="0"/>
              </a:rPr>
              <a:t>HARDWARE PARA MULTIMEDIA</a:t>
            </a:r>
          </a:p>
        </p:txBody>
      </p:sp>
      <p:sp>
        <p:nvSpPr>
          <p:cNvPr id="4" name="Marcador de contenido 3"/>
          <p:cNvSpPr>
            <a:spLocks noGrp="1"/>
          </p:cNvSpPr>
          <p:nvPr>
            <p:ph idx="1"/>
          </p:nvPr>
        </p:nvSpPr>
        <p:spPr>
          <a:xfrm>
            <a:off x="467545" y="1916832"/>
            <a:ext cx="6048672" cy="2304256"/>
          </a:xfrm>
          <a:solidFill>
            <a:schemeClr val="bg2">
              <a:lumMod val="75000"/>
            </a:schemeClr>
          </a:solidFill>
        </p:spPr>
        <p:txBody>
          <a:bodyPr>
            <a:normAutofit fontScale="92500" lnSpcReduction="20000"/>
          </a:bodyPr>
          <a:lstStyle/>
          <a:p>
            <a:pPr>
              <a:buFont typeface="Wingdings" panose="05000000000000000000" pitchFamily="2" charset="2"/>
              <a:buChar char="Ø"/>
            </a:pPr>
            <a:r>
              <a:rPr lang="es-ES" sz="2800" b="1" i="1" dirty="0" smtClean="0">
                <a:latin typeface="Arial" panose="020B0604020202020204" pitchFamily="34" charset="0"/>
                <a:cs typeface="Arial" panose="020B0604020202020204" pitchFamily="34" charset="0"/>
              </a:rPr>
              <a:t>Multimedia : Combinación  de Formas de Contenido.</a:t>
            </a:r>
          </a:p>
          <a:p>
            <a:pPr>
              <a:buFont typeface="Wingdings" panose="05000000000000000000" pitchFamily="2" charset="2"/>
              <a:buChar char="Ø"/>
            </a:pPr>
            <a:r>
              <a:rPr lang="es-ES" sz="2800" b="1" i="1" dirty="0">
                <a:latin typeface="Arial" panose="020B0604020202020204" pitchFamily="34" charset="0"/>
                <a:cs typeface="Arial" panose="020B0604020202020204" pitchFamily="34" charset="0"/>
              </a:rPr>
              <a:t>S</a:t>
            </a:r>
            <a:r>
              <a:rPr lang="es-ES" sz="2800" b="1" i="1" dirty="0" smtClean="0">
                <a:latin typeface="Arial" panose="020B0604020202020204" pitchFamily="34" charset="0"/>
                <a:cs typeface="Arial" panose="020B0604020202020204" pitchFamily="34" charset="0"/>
              </a:rPr>
              <a:t>istema con múltiples </a:t>
            </a:r>
            <a:r>
              <a:rPr lang="es-ES" sz="2800" b="1" i="1" dirty="0">
                <a:latin typeface="Arial" panose="020B0604020202020204" pitchFamily="34" charset="0"/>
                <a:cs typeface="Arial" panose="020B0604020202020204" pitchFamily="34" charset="0"/>
              </a:rPr>
              <a:t>medios de expresión físicos o digitales para presentar o comunicar </a:t>
            </a:r>
            <a:r>
              <a:rPr lang="es-ES" sz="2800" b="1" i="1" dirty="0" smtClean="0">
                <a:latin typeface="Arial" panose="020B0604020202020204" pitchFamily="34" charset="0"/>
                <a:cs typeface="Arial" panose="020B0604020202020204" pitchFamily="34" charset="0"/>
              </a:rPr>
              <a:t>información.</a:t>
            </a:r>
            <a:endParaRPr lang="es-ES" sz="2800" b="1" i="1" dirty="0">
              <a:latin typeface="Arial" panose="020B0604020202020204" pitchFamily="34" charset="0"/>
              <a:cs typeface="Arial" panose="020B0604020202020204" pitchFamily="34" charset="0"/>
            </a:endParaRPr>
          </a:p>
        </p:txBody>
      </p:sp>
      <p:sp>
        <p:nvSpPr>
          <p:cNvPr id="7" name="6 Marcador de número de diapositiva"/>
          <p:cNvSpPr>
            <a:spLocks noGrp="1"/>
          </p:cNvSpPr>
          <p:nvPr>
            <p:ph type="sldNum" sz="quarter" idx="12"/>
          </p:nvPr>
        </p:nvSpPr>
        <p:spPr/>
        <p:txBody>
          <a:bodyPr/>
          <a:lstStyle/>
          <a:p>
            <a:endParaRPr lang="es-AR" dirty="0"/>
          </a:p>
        </p:txBody>
      </p:sp>
      <p:pic>
        <p:nvPicPr>
          <p:cNvPr id="3" name="Imagen 2"/>
          <p:cNvPicPr>
            <a:picLocks noChangeAspect="1"/>
          </p:cNvPicPr>
          <p:nvPr/>
        </p:nvPicPr>
        <p:blipFill>
          <a:blip r:embed="rId2"/>
          <a:stretch>
            <a:fillRect/>
          </a:stretch>
        </p:blipFill>
        <p:spPr>
          <a:xfrm>
            <a:off x="7138221" y="2089209"/>
            <a:ext cx="1704975" cy="1838325"/>
          </a:xfrm>
          <a:prstGeom prst="rect">
            <a:avLst/>
          </a:prstGeom>
          <a:solidFill>
            <a:schemeClr val="bg2">
              <a:lumMod val="60000"/>
              <a:lumOff val="40000"/>
            </a:schemeClr>
          </a:solidFill>
          <a:ln w="57150">
            <a:solidFill>
              <a:srgbClr val="002060"/>
            </a:solidFill>
          </a:ln>
        </p:spPr>
      </p:pic>
      <p:pic>
        <p:nvPicPr>
          <p:cNvPr id="5" name="Imagen 4"/>
          <p:cNvPicPr>
            <a:picLocks noChangeAspect="1"/>
          </p:cNvPicPr>
          <p:nvPr/>
        </p:nvPicPr>
        <p:blipFill>
          <a:blip r:embed="rId3"/>
          <a:stretch>
            <a:fillRect/>
          </a:stretch>
        </p:blipFill>
        <p:spPr>
          <a:xfrm>
            <a:off x="179512" y="4622630"/>
            <a:ext cx="1952625" cy="1800225"/>
          </a:xfrm>
          <a:prstGeom prst="rect">
            <a:avLst/>
          </a:prstGeom>
          <a:solidFill>
            <a:schemeClr val="bg2">
              <a:lumMod val="60000"/>
              <a:lumOff val="40000"/>
            </a:schemeClr>
          </a:solidFill>
          <a:ln w="57150">
            <a:solidFill>
              <a:srgbClr val="002060"/>
            </a:solidFill>
          </a:ln>
        </p:spPr>
      </p:pic>
      <p:pic>
        <p:nvPicPr>
          <p:cNvPr id="6" name="Imagen 5"/>
          <p:cNvPicPr>
            <a:picLocks noChangeAspect="1"/>
          </p:cNvPicPr>
          <p:nvPr/>
        </p:nvPicPr>
        <p:blipFill>
          <a:blip r:embed="rId4"/>
          <a:stretch>
            <a:fillRect/>
          </a:stretch>
        </p:blipFill>
        <p:spPr>
          <a:xfrm>
            <a:off x="2355069" y="4608342"/>
            <a:ext cx="2079790" cy="1828799"/>
          </a:xfrm>
          <a:prstGeom prst="rect">
            <a:avLst/>
          </a:prstGeom>
          <a:solidFill>
            <a:schemeClr val="bg2">
              <a:lumMod val="60000"/>
              <a:lumOff val="40000"/>
            </a:schemeClr>
          </a:solidFill>
          <a:ln w="57150">
            <a:solidFill>
              <a:srgbClr val="002060"/>
            </a:solidFill>
          </a:ln>
        </p:spPr>
      </p:pic>
      <p:pic>
        <p:nvPicPr>
          <p:cNvPr id="8" name="Imagen 7"/>
          <p:cNvPicPr>
            <a:picLocks noChangeAspect="1"/>
          </p:cNvPicPr>
          <p:nvPr/>
        </p:nvPicPr>
        <p:blipFill>
          <a:blip r:embed="rId5"/>
          <a:stretch>
            <a:fillRect/>
          </a:stretch>
        </p:blipFill>
        <p:spPr>
          <a:xfrm>
            <a:off x="7039484" y="4608342"/>
            <a:ext cx="1902451" cy="1709174"/>
          </a:xfrm>
          <a:prstGeom prst="rect">
            <a:avLst/>
          </a:prstGeom>
          <a:solidFill>
            <a:schemeClr val="bg2">
              <a:lumMod val="60000"/>
              <a:lumOff val="40000"/>
            </a:schemeClr>
          </a:solidFill>
          <a:ln w="57150">
            <a:solidFill>
              <a:srgbClr val="002060"/>
            </a:solidFill>
          </a:ln>
        </p:spPr>
      </p:pic>
      <p:pic>
        <p:nvPicPr>
          <p:cNvPr id="9" name="Imagen 8"/>
          <p:cNvPicPr>
            <a:picLocks noChangeAspect="1"/>
          </p:cNvPicPr>
          <p:nvPr/>
        </p:nvPicPr>
        <p:blipFill>
          <a:blip r:embed="rId6"/>
          <a:stretch>
            <a:fillRect/>
          </a:stretch>
        </p:blipFill>
        <p:spPr>
          <a:xfrm>
            <a:off x="4788023" y="4622630"/>
            <a:ext cx="1904057" cy="1694886"/>
          </a:xfrm>
          <a:prstGeom prst="rect">
            <a:avLst/>
          </a:prstGeom>
          <a:solidFill>
            <a:schemeClr val="bg2">
              <a:lumMod val="60000"/>
              <a:lumOff val="40000"/>
            </a:schemeClr>
          </a:solidFill>
          <a:ln w="57150">
            <a:solidFill>
              <a:srgbClr val="002060"/>
            </a:solidFill>
          </a:ln>
        </p:spPr>
      </p:pic>
    </p:spTree>
    <p:extLst>
      <p:ext uri="{BB962C8B-B14F-4D97-AF65-F5344CB8AC3E}">
        <p14:creationId xmlns:p14="http://schemas.microsoft.com/office/powerpoint/2010/main" val="255213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anim calcmode="lin" valueType="num">
                                      <p:cBhvr>
                                        <p:cTn id="13" dur="1000" fill="hold"/>
                                        <p:tgtEl>
                                          <p:spTgt spid="4">
                                            <p:bg/>
                                          </p:spTgt>
                                        </p:tgtEl>
                                        <p:attrNameLst>
                                          <p:attrName>ppt_w</p:attrName>
                                        </p:attrNameLst>
                                      </p:cBhvr>
                                      <p:tavLst>
                                        <p:tav tm="0">
                                          <p:val>
                                            <p:fltVal val="0"/>
                                          </p:val>
                                        </p:tav>
                                        <p:tav tm="100000">
                                          <p:val>
                                            <p:strVal val="#ppt_w"/>
                                          </p:val>
                                        </p:tav>
                                      </p:tavLst>
                                    </p:anim>
                                    <p:anim calcmode="lin" valueType="num">
                                      <p:cBhvr>
                                        <p:cTn id="14" dur="1000" fill="hold"/>
                                        <p:tgtEl>
                                          <p:spTgt spid="4">
                                            <p:bg/>
                                          </p:spTgt>
                                        </p:tgtEl>
                                        <p:attrNameLst>
                                          <p:attrName>ppt_h</p:attrName>
                                        </p:attrNameLst>
                                      </p:cBhvr>
                                      <p:tavLst>
                                        <p:tav tm="0">
                                          <p:val>
                                            <p:fltVal val="0"/>
                                          </p:val>
                                        </p:tav>
                                        <p:tav tm="100000">
                                          <p:val>
                                            <p:strVal val="#ppt_h"/>
                                          </p:val>
                                        </p:tav>
                                      </p:tavLst>
                                    </p:anim>
                                    <p:anim calcmode="lin" valueType="num">
                                      <p:cBhvr>
                                        <p:cTn id="15" dur="1000" fill="hold"/>
                                        <p:tgtEl>
                                          <p:spTgt spid="4">
                                            <p:bg/>
                                          </p:spTgt>
                                        </p:tgtEl>
                                        <p:attrNameLst>
                                          <p:attrName>style.rotation</p:attrName>
                                        </p:attrNameLst>
                                      </p:cBhvr>
                                      <p:tavLst>
                                        <p:tav tm="0">
                                          <p:val>
                                            <p:fltVal val="90"/>
                                          </p:val>
                                        </p:tav>
                                        <p:tav tm="100000">
                                          <p:val>
                                            <p:fltVal val="0"/>
                                          </p:val>
                                        </p:tav>
                                      </p:tavLst>
                                    </p:anim>
                                    <p:animEffect transition="in" filter="fade">
                                      <p:cBhvr>
                                        <p:cTn id="16" dur="1000"/>
                                        <p:tgtEl>
                                          <p:spTgt spid="4">
                                            <p:bg/>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 calcmode="lin" valueType="num">
                                      <p:cBhvr>
                                        <p:cTn id="21"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2"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23"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24" dur="1000"/>
                                        <p:tgtEl>
                                          <p:spTgt spid="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 calcmode="lin" valueType="num">
                                      <p:cBhvr>
                                        <p:cTn id="29"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30"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31"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32" dur="1000"/>
                                        <p:tgtEl>
                                          <p:spTgt spid="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1000" fill="hold"/>
                                        <p:tgtEl>
                                          <p:spTgt spid="5"/>
                                        </p:tgtEl>
                                        <p:attrNameLst>
                                          <p:attrName>ppt_w</p:attrName>
                                        </p:attrNameLst>
                                      </p:cBhvr>
                                      <p:tavLst>
                                        <p:tav tm="0">
                                          <p:val>
                                            <p:fltVal val="0"/>
                                          </p:val>
                                        </p:tav>
                                        <p:tav tm="100000">
                                          <p:val>
                                            <p:strVal val="#ppt_w"/>
                                          </p:val>
                                        </p:tav>
                                      </p:tavLst>
                                    </p:anim>
                                    <p:anim calcmode="lin" valueType="num">
                                      <p:cBhvr>
                                        <p:cTn id="45" dur="1000" fill="hold"/>
                                        <p:tgtEl>
                                          <p:spTgt spid="5"/>
                                        </p:tgtEl>
                                        <p:attrNameLst>
                                          <p:attrName>ppt_h</p:attrName>
                                        </p:attrNameLst>
                                      </p:cBhvr>
                                      <p:tavLst>
                                        <p:tav tm="0">
                                          <p:val>
                                            <p:fltVal val="0"/>
                                          </p:val>
                                        </p:tav>
                                        <p:tav tm="100000">
                                          <p:val>
                                            <p:strVal val="#ppt_h"/>
                                          </p:val>
                                        </p:tav>
                                      </p:tavLst>
                                    </p:anim>
                                    <p:anim calcmode="lin" valueType="num">
                                      <p:cBhvr>
                                        <p:cTn id="46" dur="1000" fill="hold"/>
                                        <p:tgtEl>
                                          <p:spTgt spid="5"/>
                                        </p:tgtEl>
                                        <p:attrNameLst>
                                          <p:attrName>style.rotation</p:attrName>
                                        </p:attrNameLst>
                                      </p:cBhvr>
                                      <p:tavLst>
                                        <p:tav tm="0">
                                          <p:val>
                                            <p:fltVal val="90"/>
                                          </p:val>
                                        </p:tav>
                                        <p:tav tm="100000">
                                          <p:val>
                                            <p:fltVal val="0"/>
                                          </p:val>
                                        </p:tav>
                                      </p:tavLst>
                                    </p:anim>
                                    <p:animEffect transition="in" filter="fade">
                                      <p:cBhvr>
                                        <p:cTn id="47" dur="10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p:cTn id="52" dur="1000" fill="hold"/>
                                        <p:tgtEl>
                                          <p:spTgt spid="6"/>
                                        </p:tgtEl>
                                        <p:attrNameLst>
                                          <p:attrName>ppt_w</p:attrName>
                                        </p:attrNameLst>
                                      </p:cBhvr>
                                      <p:tavLst>
                                        <p:tav tm="0">
                                          <p:val>
                                            <p:fltVal val="0"/>
                                          </p:val>
                                        </p:tav>
                                        <p:tav tm="100000">
                                          <p:val>
                                            <p:strVal val="#ppt_w"/>
                                          </p:val>
                                        </p:tav>
                                      </p:tavLst>
                                    </p:anim>
                                    <p:anim calcmode="lin" valueType="num">
                                      <p:cBhvr>
                                        <p:cTn id="53" dur="1000" fill="hold"/>
                                        <p:tgtEl>
                                          <p:spTgt spid="6"/>
                                        </p:tgtEl>
                                        <p:attrNameLst>
                                          <p:attrName>ppt_h</p:attrName>
                                        </p:attrNameLst>
                                      </p:cBhvr>
                                      <p:tavLst>
                                        <p:tav tm="0">
                                          <p:val>
                                            <p:fltVal val="0"/>
                                          </p:val>
                                        </p:tav>
                                        <p:tav tm="100000">
                                          <p:val>
                                            <p:strVal val="#ppt_h"/>
                                          </p:val>
                                        </p:tav>
                                      </p:tavLst>
                                    </p:anim>
                                    <p:anim calcmode="lin" valueType="num">
                                      <p:cBhvr>
                                        <p:cTn id="54" dur="1000" fill="hold"/>
                                        <p:tgtEl>
                                          <p:spTgt spid="6"/>
                                        </p:tgtEl>
                                        <p:attrNameLst>
                                          <p:attrName>style.rotation</p:attrName>
                                        </p:attrNameLst>
                                      </p:cBhvr>
                                      <p:tavLst>
                                        <p:tav tm="0">
                                          <p:val>
                                            <p:fltVal val="90"/>
                                          </p:val>
                                        </p:tav>
                                        <p:tav tm="100000">
                                          <p:val>
                                            <p:fltVal val="0"/>
                                          </p:val>
                                        </p:tav>
                                      </p:tavLst>
                                    </p:anim>
                                    <p:animEffect transition="in" filter="fade">
                                      <p:cBhvr>
                                        <p:cTn id="55" dur="10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nodeType="clickEffect">
                                  <p:stCondLst>
                                    <p:cond delay="0"/>
                                  </p:stCondLst>
                                  <p:childTnLst>
                                    <p:set>
                                      <p:cBhvr>
                                        <p:cTn id="59" dur="1" fill="hold">
                                          <p:stCondLst>
                                            <p:cond delay="0"/>
                                          </p:stCondLst>
                                        </p:cTn>
                                        <p:tgtEl>
                                          <p:spTgt spid="9"/>
                                        </p:tgtEl>
                                        <p:attrNameLst>
                                          <p:attrName>style.visibility</p:attrName>
                                        </p:attrNameLst>
                                      </p:cBhvr>
                                      <p:to>
                                        <p:strVal val="visible"/>
                                      </p:to>
                                    </p:set>
                                    <p:anim calcmode="lin" valueType="num">
                                      <p:cBhvr>
                                        <p:cTn id="60" dur="1000" fill="hold"/>
                                        <p:tgtEl>
                                          <p:spTgt spid="9"/>
                                        </p:tgtEl>
                                        <p:attrNameLst>
                                          <p:attrName>ppt_w</p:attrName>
                                        </p:attrNameLst>
                                      </p:cBhvr>
                                      <p:tavLst>
                                        <p:tav tm="0">
                                          <p:val>
                                            <p:fltVal val="0"/>
                                          </p:val>
                                        </p:tav>
                                        <p:tav tm="100000">
                                          <p:val>
                                            <p:strVal val="#ppt_w"/>
                                          </p:val>
                                        </p:tav>
                                      </p:tavLst>
                                    </p:anim>
                                    <p:anim calcmode="lin" valueType="num">
                                      <p:cBhvr>
                                        <p:cTn id="61" dur="1000" fill="hold"/>
                                        <p:tgtEl>
                                          <p:spTgt spid="9"/>
                                        </p:tgtEl>
                                        <p:attrNameLst>
                                          <p:attrName>ppt_h</p:attrName>
                                        </p:attrNameLst>
                                      </p:cBhvr>
                                      <p:tavLst>
                                        <p:tav tm="0">
                                          <p:val>
                                            <p:fltVal val="0"/>
                                          </p:val>
                                        </p:tav>
                                        <p:tav tm="100000">
                                          <p:val>
                                            <p:strVal val="#ppt_h"/>
                                          </p:val>
                                        </p:tav>
                                      </p:tavLst>
                                    </p:anim>
                                    <p:anim calcmode="lin" valueType="num">
                                      <p:cBhvr>
                                        <p:cTn id="62" dur="1000" fill="hold"/>
                                        <p:tgtEl>
                                          <p:spTgt spid="9"/>
                                        </p:tgtEl>
                                        <p:attrNameLst>
                                          <p:attrName>style.rotation</p:attrName>
                                        </p:attrNameLst>
                                      </p:cBhvr>
                                      <p:tavLst>
                                        <p:tav tm="0">
                                          <p:val>
                                            <p:fltVal val="90"/>
                                          </p:val>
                                        </p:tav>
                                        <p:tav tm="100000">
                                          <p:val>
                                            <p:fltVal val="0"/>
                                          </p:val>
                                        </p:tav>
                                      </p:tavLst>
                                    </p:anim>
                                    <p:animEffect transition="in" filter="fade">
                                      <p:cBhvr>
                                        <p:cTn id="63" dur="10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31" presetClass="entr" presetSubtype="0" fill="hold" nodeType="clickEffect">
                                  <p:stCondLst>
                                    <p:cond delay="0"/>
                                  </p:stCondLst>
                                  <p:childTnLst>
                                    <p:set>
                                      <p:cBhvr>
                                        <p:cTn id="67" dur="1" fill="hold">
                                          <p:stCondLst>
                                            <p:cond delay="0"/>
                                          </p:stCondLst>
                                        </p:cTn>
                                        <p:tgtEl>
                                          <p:spTgt spid="8"/>
                                        </p:tgtEl>
                                        <p:attrNameLst>
                                          <p:attrName>style.visibility</p:attrName>
                                        </p:attrNameLst>
                                      </p:cBhvr>
                                      <p:to>
                                        <p:strVal val="visible"/>
                                      </p:to>
                                    </p:set>
                                    <p:anim calcmode="lin" valueType="num">
                                      <p:cBhvr>
                                        <p:cTn id="68" dur="1000" fill="hold"/>
                                        <p:tgtEl>
                                          <p:spTgt spid="8"/>
                                        </p:tgtEl>
                                        <p:attrNameLst>
                                          <p:attrName>ppt_w</p:attrName>
                                        </p:attrNameLst>
                                      </p:cBhvr>
                                      <p:tavLst>
                                        <p:tav tm="0">
                                          <p:val>
                                            <p:fltVal val="0"/>
                                          </p:val>
                                        </p:tav>
                                        <p:tav tm="100000">
                                          <p:val>
                                            <p:strVal val="#ppt_w"/>
                                          </p:val>
                                        </p:tav>
                                      </p:tavLst>
                                    </p:anim>
                                    <p:anim calcmode="lin" valueType="num">
                                      <p:cBhvr>
                                        <p:cTn id="69" dur="1000" fill="hold"/>
                                        <p:tgtEl>
                                          <p:spTgt spid="8"/>
                                        </p:tgtEl>
                                        <p:attrNameLst>
                                          <p:attrName>ppt_h</p:attrName>
                                        </p:attrNameLst>
                                      </p:cBhvr>
                                      <p:tavLst>
                                        <p:tav tm="0">
                                          <p:val>
                                            <p:fltVal val="0"/>
                                          </p:val>
                                        </p:tav>
                                        <p:tav tm="100000">
                                          <p:val>
                                            <p:strVal val="#ppt_h"/>
                                          </p:val>
                                        </p:tav>
                                      </p:tavLst>
                                    </p:anim>
                                    <p:anim calcmode="lin" valueType="num">
                                      <p:cBhvr>
                                        <p:cTn id="70" dur="1000" fill="hold"/>
                                        <p:tgtEl>
                                          <p:spTgt spid="8"/>
                                        </p:tgtEl>
                                        <p:attrNameLst>
                                          <p:attrName>style.rotation</p:attrName>
                                        </p:attrNameLst>
                                      </p:cBhvr>
                                      <p:tavLst>
                                        <p:tav tm="0">
                                          <p:val>
                                            <p:fltVal val="90"/>
                                          </p:val>
                                        </p:tav>
                                        <p:tav tm="100000">
                                          <p:val>
                                            <p:fltVal val="0"/>
                                          </p:val>
                                        </p:tav>
                                      </p:tavLst>
                                    </p:anim>
                                    <p:animEffect transition="in" filter="fade">
                                      <p:cBhvr>
                                        <p:cTn id="7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0C0A206E-FD98-4925-99A6-E39F18AC1176}" type="slidenum">
              <a:rPr lang="es-AR" smtClean="0"/>
              <a:pPr/>
              <a:t>30</a:t>
            </a:fld>
            <a:endParaRPr lang="es-AR"/>
          </a:p>
        </p:txBody>
      </p:sp>
      <p:pic>
        <p:nvPicPr>
          <p:cNvPr id="3" name="Imagen 2"/>
          <p:cNvPicPr>
            <a:picLocks noChangeAspect="1"/>
          </p:cNvPicPr>
          <p:nvPr/>
        </p:nvPicPr>
        <p:blipFill>
          <a:blip r:embed="rId2"/>
          <a:stretch>
            <a:fillRect/>
          </a:stretch>
        </p:blipFill>
        <p:spPr>
          <a:xfrm>
            <a:off x="85046" y="692696"/>
            <a:ext cx="9023458" cy="6130569"/>
          </a:xfrm>
          <a:prstGeom prst="rect">
            <a:avLst/>
          </a:prstGeom>
        </p:spPr>
      </p:pic>
      <p:sp>
        <p:nvSpPr>
          <p:cNvPr id="4" name="1 Rectángulo"/>
          <p:cNvSpPr/>
          <p:nvPr/>
        </p:nvSpPr>
        <p:spPr>
          <a:xfrm>
            <a:off x="132868" y="0"/>
            <a:ext cx="8532440" cy="692696"/>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AR" sz="3200" b="1" cap="all" dirty="0">
                <a:ln w="3175" cmpd="sng">
                  <a:noFill/>
                </a:ln>
                <a:solidFill>
                  <a:srgbClr val="FF0000"/>
                </a:solidFill>
                <a:latin typeface="+mj-lt"/>
                <a:ea typeface="+mj-ea"/>
                <a:cs typeface="+mj-cs"/>
              </a:rPr>
              <a:t>Monitores - </a:t>
            </a:r>
            <a:r>
              <a:rPr lang="es-AR" sz="3200" b="1" cap="all" dirty="0" smtClean="0">
                <a:ln w="3175" cmpd="sng">
                  <a:noFill/>
                </a:ln>
                <a:solidFill>
                  <a:srgbClr val="FF0000"/>
                </a:solidFill>
                <a:latin typeface="+mj-lt"/>
                <a:ea typeface="+mj-ea"/>
                <a:cs typeface="+mj-cs"/>
              </a:rPr>
              <a:t>COMPARATIVA</a:t>
            </a:r>
            <a:endParaRPr lang="es-AR" sz="3200" b="1" cap="all" dirty="0">
              <a:ln w="3175" cmpd="sng">
                <a:noFill/>
              </a:ln>
              <a:solidFill>
                <a:srgbClr val="FF0000"/>
              </a:solidFill>
              <a:latin typeface="+mj-lt"/>
              <a:ea typeface="+mj-ea"/>
              <a:cs typeface="+mj-cs"/>
            </a:endParaRPr>
          </a:p>
        </p:txBody>
      </p:sp>
    </p:spTree>
    <p:extLst>
      <p:ext uri="{BB962C8B-B14F-4D97-AF65-F5344CB8AC3E}">
        <p14:creationId xmlns:p14="http://schemas.microsoft.com/office/powerpoint/2010/main" val="40750272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0C0A206E-FD98-4925-99A6-E39F18AC1176}" type="slidenum">
              <a:rPr lang="es-AR" smtClean="0"/>
              <a:pPr/>
              <a:t>31</a:t>
            </a:fld>
            <a:endParaRPr lang="es-AR"/>
          </a:p>
        </p:txBody>
      </p:sp>
      <p:sp>
        <p:nvSpPr>
          <p:cNvPr id="3" name="1 Rectángulo"/>
          <p:cNvSpPr/>
          <p:nvPr/>
        </p:nvSpPr>
        <p:spPr>
          <a:xfrm>
            <a:off x="611560" y="476672"/>
            <a:ext cx="8532440" cy="692696"/>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AR" sz="3200" b="1" cap="all" dirty="0" smtClean="0">
                <a:ln w="3175" cmpd="sng">
                  <a:noFill/>
                </a:ln>
                <a:solidFill>
                  <a:srgbClr val="FF0000"/>
                </a:solidFill>
                <a:latin typeface="+mj-lt"/>
                <a:ea typeface="+mj-ea"/>
                <a:cs typeface="+mj-cs"/>
              </a:rPr>
              <a:t>SW usado en multimedia</a:t>
            </a:r>
            <a:endParaRPr lang="es-AR" sz="3200" b="1" cap="all" dirty="0">
              <a:ln w="3175" cmpd="sng">
                <a:noFill/>
              </a:ln>
              <a:solidFill>
                <a:srgbClr val="FF0000"/>
              </a:solidFill>
              <a:latin typeface="+mj-lt"/>
              <a:ea typeface="+mj-ea"/>
              <a:cs typeface="+mj-cs"/>
            </a:endParaRPr>
          </a:p>
        </p:txBody>
      </p:sp>
      <p:sp>
        <p:nvSpPr>
          <p:cNvPr id="4" name="CuadroTexto 3"/>
          <p:cNvSpPr txBox="1"/>
          <p:nvPr/>
        </p:nvSpPr>
        <p:spPr>
          <a:xfrm>
            <a:off x="764521" y="2060848"/>
            <a:ext cx="7867859" cy="1477328"/>
          </a:xfrm>
          <a:prstGeom prst="rect">
            <a:avLst/>
          </a:prstGeom>
          <a:solidFill>
            <a:srgbClr val="002060"/>
          </a:solidFill>
        </p:spPr>
        <p:txBody>
          <a:bodyPr wrap="none" rtlCol="0">
            <a:spAutoFit/>
          </a:bodyPr>
          <a:lstStyle/>
          <a:p>
            <a:pPr algn="just"/>
            <a:r>
              <a:rPr lang="es-AR" dirty="0"/>
              <a:t>El software de autoría es un software que ayuda al usuario a crear </a:t>
            </a:r>
          </a:p>
          <a:p>
            <a:pPr algn="just"/>
            <a:r>
              <a:rPr lang="es-AR" dirty="0"/>
              <a:t>su propio contenido multimedia. Por ejemplo, un programa de </a:t>
            </a:r>
          </a:p>
          <a:p>
            <a:pPr algn="just"/>
            <a:r>
              <a:rPr lang="es-AR" dirty="0"/>
              <a:t>autoría de DVD permitiría al usuario crear un DVD o un programa </a:t>
            </a:r>
          </a:p>
          <a:p>
            <a:pPr algn="just"/>
            <a:r>
              <a:rPr lang="es-AR" dirty="0"/>
              <a:t>de autoría multimedia que le permitiría al usuario crear una película </a:t>
            </a:r>
          </a:p>
          <a:p>
            <a:pPr algn="just"/>
            <a:r>
              <a:rPr lang="es-AR" dirty="0"/>
              <a:t>u otra presentación visual.</a:t>
            </a:r>
          </a:p>
        </p:txBody>
      </p:sp>
      <p:sp>
        <p:nvSpPr>
          <p:cNvPr id="5" name="Rectángulo 4"/>
          <p:cNvSpPr/>
          <p:nvPr/>
        </p:nvSpPr>
        <p:spPr>
          <a:xfrm>
            <a:off x="2119061" y="1137518"/>
            <a:ext cx="4618572" cy="923330"/>
          </a:xfrm>
          <a:prstGeom prst="rect">
            <a:avLst/>
          </a:prstGeom>
          <a:noFill/>
        </p:spPr>
        <p:txBody>
          <a:bodyPr wrap="none" lIns="91440" tIns="45720" rIns="91440" bIns="45720">
            <a:spAutoFit/>
          </a:bodyPr>
          <a:lstStyle/>
          <a:p>
            <a:pPr algn="ctr"/>
            <a:r>
              <a:rPr lang="es-ES" sz="5400" b="1" cap="none" spc="0" dirty="0" err="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Authoring</a:t>
            </a:r>
            <a:r>
              <a:rPr lang="es-ES"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SW</a:t>
            </a:r>
            <a:endParaRPr lang="es-E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6" name="Imagen 5"/>
          <p:cNvPicPr>
            <a:picLocks noChangeAspect="1"/>
          </p:cNvPicPr>
          <p:nvPr/>
        </p:nvPicPr>
        <p:blipFill>
          <a:blip r:embed="rId2"/>
          <a:stretch>
            <a:fillRect/>
          </a:stretch>
        </p:blipFill>
        <p:spPr>
          <a:xfrm>
            <a:off x="368424" y="4005064"/>
            <a:ext cx="3407814" cy="1908376"/>
          </a:xfrm>
          <a:prstGeom prst="rect">
            <a:avLst/>
          </a:prstGeom>
        </p:spPr>
      </p:pic>
      <p:pic>
        <p:nvPicPr>
          <p:cNvPr id="7" name="Imagen 6"/>
          <p:cNvPicPr>
            <a:picLocks noChangeAspect="1"/>
          </p:cNvPicPr>
          <p:nvPr/>
        </p:nvPicPr>
        <p:blipFill>
          <a:blip r:embed="rId3"/>
          <a:stretch>
            <a:fillRect/>
          </a:stretch>
        </p:blipFill>
        <p:spPr>
          <a:xfrm>
            <a:off x="4428346" y="4005064"/>
            <a:ext cx="3167990" cy="2385166"/>
          </a:xfrm>
          <a:prstGeom prst="rect">
            <a:avLst/>
          </a:prstGeom>
        </p:spPr>
      </p:pic>
    </p:spTree>
    <p:extLst>
      <p:ext uri="{BB962C8B-B14F-4D97-AF65-F5344CB8AC3E}">
        <p14:creationId xmlns:p14="http://schemas.microsoft.com/office/powerpoint/2010/main" val="22233166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0C0A206E-FD98-4925-99A6-E39F18AC1176}" type="slidenum">
              <a:rPr lang="es-AR" smtClean="0"/>
              <a:pPr/>
              <a:t>32</a:t>
            </a:fld>
            <a:endParaRPr lang="es-AR"/>
          </a:p>
        </p:txBody>
      </p:sp>
      <p:sp>
        <p:nvSpPr>
          <p:cNvPr id="3" name="1 Rectángulo"/>
          <p:cNvSpPr/>
          <p:nvPr/>
        </p:nvSpPr>
        <p:spPr>
          <a:xfrm>
            <a:off x="611560" y="476672"/>
            <a:ext cx="8532440" cy="692696"/>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AR" sz="3200" b="1" cap="all" dirty="0" smtClean="0">
                <a:ln w="3175" cmpd="sng">
                  <a:noFill/>
                </a:ln>
                <a:solidFill>
                  <a:srgbClr val="FF0000"/>
                </a:solidFill>
                <a:latin typeface="+mj-lt"/>
                <a:ea typeface="+mj-ea"/>
                <a:cs typeface="+mj-cs"/>
              </a:rPr>
              <a:t>SW </a:t>
            </a:r>
            <a:r>
              <a:rPr lang="es-AR" sz="3200" b="1" cap="all" dirty="0">
                <a:ln w="3175" cmpd="sng">
                  <a:noFill/>
                </a:ln>
                <a:solidFill>
                  <a:srgbClr val="FF0000"/>
                </a:solidFill>
                <a:latin typeface="+mj-lt"/>
                <a:ea typeface="+mj-ea"/>
                <a:cs typeface="+mj-cs"/>
              </a:rPr>
              <a:t>UNO --&gt; </a:t>
            </a:r>
            <a:r>
              <a:rPr lang="es-AR" sz="3200" b="1" cap="all" dirty="0" err="1">
                <a:ln w="3175" cmpd="sng">
                  <a:noFill/>
                </a:ln>
                <a:solidFill>
                  <a:srgbClr val="FF0000"/>
                </a:solidFill>
                <a:latin typeface="+mj-lt"/>
                <a:ea typeface="+mj-ea"/>
                <a:cs typeface="+mj-cs"/>
              </a:rPr>
              <a:t>isEazy</a:t>
            </a:r>
            <a:endParaRPr lang="es-AR" sz="3200" b="1" cap="all" dirty="0">
              <a:ln w="3175" cmpd="sng">
                <a:noFill/>
              </a:ln>
              <a:solidFill>
                <a:srgbClr val="FF0000"/>
              </a:solidFill>
              <a:latin typeface="+mj-lt"/>
              <a:ea typeface="+mj-ea"/>
              <a:cs typeface="+mj-cs"/>
            </a:endParaRPr>
          </a:p>
        </p:txBody>
      </p:sp>
      <p:pic>
        <p:nvPicPr>
          <p:cNvPr id="7" name="Imagen 6"/>
          <p:cNvPicPr>
            <a:picLocks noChangeAspect="1"/>
          </p:cNvPicPr>
          <p:nvPr/>
        </p:nvPicPr>
        <p:blipFill>
          <a:blip r:embed="rId2"/>
          <a:stretch>
            <a:fillRect/>
          </a:stretch>
        </p:blipFill>
        <p:spPr>
          <a:xfrm>
            <a:off x="5267211" y="1573697"/>
            <a:ext cx="3638238" cy="2575382"/>
          </a:xfrm>
          <a:prstGeom prst="rect">
            <a:avLst/>
          </a:prstGeom>
        </p:spPr>
      </p:pic>
      <p:pic>
        <p:nvPicPr>
          <p:cNvPr id="8" name="Imagen 7"/>
          <p:cNvPicPr>
            <a:picLocks noChangeAspect="1"/>
          </p:cNvPicPr>
          <p:nvPr/>
        </p:nvPicPr>
        <p:blipFill>
          <a:blip r:embed="rId3"/>
          <a:stretch>
            <a:fillRect/>
          </a:stretch>
        </p:blipFill>
        <p:spPr>
          <a:xfrm>
            <a:off x="971599" y="1468922"/>
            <a:ext cx="2680157" cy="2680157"/>
          </a:xfrm>
          <a:prstGeom prst="rect">
            <a:avLst/>
          </a:prstGeom>
        </p:spPr>
      </p:pic>
      <p:sp>
        <p:nvSpPr>
          <p:cNvPr id="9" name="CuadroTexto 8"/>
          <p:cNvSpPr txBox="1"/>
          <p:nvPr/>
        </p:nvSpPr>
        <p:spPr>
          <a:xfrm>
            <a:off x="1331640" y="4797152"/>
            <a:ext cx="7359707" cy="1323439"/>
          </a:xfrm>
          <a:prstGeom prst="rect">
            <a:avLst/>
          </a:prstGeom>
          <a:noFill/>
        </p:spPr>
        <p:txBody>
          <a:bodyPr wrap="none" rtlCol="0">
            <a:spAutoFit/>
          </a:bodyPr>
          <a:lstStyle/>
          <a:p>
            <a:r>
              <a:rPr lang="es-AR" sz="2000" b="1" dirty="0" smtClean="0"/>
              <a:t>Es una herramienta </a:t>
            </a:r>
            <a:r>
              <a:rPr lang="es-AR" sz="2000" b="1" dirty="0" err="1" smtClean="0"/>
              <a:t>multimedial</a:t>
            </a:r>
            <a:r>
              <a:rPr lang="es-AR" sz="2000" b="1" dirty="0" smtClean="0"/>
              <a:t> para tu empresa con la </a:t>
            </a:r>
          </a:p>
          <a:p>
            <a:r>
              <a:rPr lang="es-AR" sz="2000" b="1" dirty="0" smtClean="0"/>
              <a:t>que se puede desarrollar todo tipo de proyecto con estas</a:t>
            </a:r>
          </a:p>
          <a:p>
            <a:r>
              <a:rPr lang="es-AR" sz="2000" b="1" dirty="0"/>
              <a:t>c</a:t>
            </a:r>
            <a:r>
              <a:rPr lang="es-AR" sz="2000" b="1" dirty="0" smtClean="0"/>
              <a:t>aracterísticas</a:t>
            </a:r>
          </a:p>
          <a:p>
            <a:r>
              <a:rPr lang="es-AR" sz="2000" b="1" dirty="0" smtClean="0"/>
              <a:t> </a:t>
            </a:r>
            <a:endParaRPr lang="es-AR" sz="2000" b="1" dirty="0"/>
          </a:p>
        </p:txBody>
      </p:sp>
    </p:spTree>
    <p:extLst>
      <p:ext uri="{BB962C8B-B14F-4D97-AF65-F5344CB8AC3E}">
        <p14:creationId xmlns:p14="http://schemas.microsoft.com/office/powerpoint/2010/main" val="8043643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0C0A206E-FD98-4925-99A6-E39F18AC1176}" type="slidenum">
              <a:rPr lang="es-AR" smtClean="0"/>
              <a:pPr/>
              <a:t>33</a:t>
            </a:fld>
            <a:endParaRPr lang="es-AR"/>
          </a:p>
        </p:txBody>
      </p:sp>
      <p:sp>
        <p:nvSpPr>
          <p:cNvPr id="3" name="1 Rectángulo"/>
          <p:cNvSpPr/>
          <p:nvPr/>
        </p:nvSpPr>
        <p:spPr>
          <a:xfrm>
            <a:off x="611560" y="476672"/>
            <a:ext cx="8532440" cy="692696"/>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AR" sz="3200" b="1" cap="all" dirty="0" smtClean="0">
                <a:ln w="3175" cmpd="sng">
                  <a:noFill/>
                </a:ln>
                <a:solidFill>
                  <a:srgbClr val="FF0000"/>
                </a:solidFill>
                <a:latin typeface="+mj-lt"/>
                <a:ea typeface="+mj-ea"/>
                <a:cs typeface="+mj-cs"/>
              </a:rPr>
              <a:t>SW </a:t>
            </a:r>
            <a:r>
              <a:rPr lang="es-AR" sz="3200" b="1" cap="all" dirty="0">
                <a:ln w="3175" cmpd="sng">
                  <a:noFill/>
                </a:ln>
                <a:solidFill>
                  <a:srgbClr val="FF0000"/>
                </a:solidFill>
                <a:latin typeface="+mj-lt"/>
                <a:ea typeface="+mj-ea"/>
                <a:cs typeface="+mj-cs"/>
              </a:rPr>
              <a:t>DOS --&gt; </a:t>
            </a:r>
            <a:r>
              <a:rPr lang="es-AR" sz="3200" b="1" cap="all" dirty="0" err="1">
                <a:ln w="3175" cmpd="sng">
                  <a:noFill/>
                </a:ln>
                <a:solidFill>
                  <a:srgbClr val="FF0000"/>
                </a:solidFill>
                <a:latin typeface="+mj-lt"/>
                <a:ea typeface="+mj-ea"/>
                <a:cs typeface="+mj-cs"/>
              </a:rPr>
              <a:t>Easygenerator</a:t>
            </a:r>
            <a:r>
              <a:rPr lang="es-AR" sz="3200" b="1" cap="all" dirty="0">
                <a:ln w="3175" cmpd="sng">
                  <a:noFill/>
                </a:ln>
                <a:solidFill>
                  <a:srgbClr val="FF0000"/>
                </a:solidFill>
                <a:latin typeface="+mj-lt"/>
                <a:ea typeface="+mj-ea"/>
                <a:cs typeface="+mj-cs"/>
              </a:rPr>
              <a:t> </a:t>
            </a:r>
          </a:p>
        </p:txBody>
      </p:sp>
      <p:pic>
        <p:nvPicPr>
          <p:cNvPr id="5" name="Imagen 4"/>
          <p:cNvPicPr>
            <a:picLocks noChangeAspect="1"/>
          </p:cNvPicPr>
          <p:nvPr/>
        </p:nvPicPr>
        <p:blipFill>
          <a:blip r:embed="rId2"/>
          <a:stretch>
            <a:fillRect/>
          </a:stretch>
        </p:blipFill>
        <p:spPr>
          <a:xfrm>
            <a:off x="2267744" y="1484784"/>
            <a:ext cx="4514850" cy="1009650"/>
          </a:xfrm>
          <a:prstGeom prst="rect">
            <a:avLst/>
          </a:prstGeom>
        </p:spPr>
      </p:pic>
      <p:sp>
        <p:nvSpPr>
          <p:cNvPr id="6" name="AutoShape 4" descr="Resultado de imagen para Easygenerat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7" name="Imagen 6"/>
          <p:cNvPicPr>
            <a:picLocks noChangeAspect="1"/>
          </p:cNvPicPr>
          <p:nvPr/>
        </p:nvPicPr>
        <p:blipFill>
          <a:blip r:embed="rId3"/>
          <a:stretch>
            <a:fillRect/>
          </a:stretch>
        </p:blipFill>
        <p:spPr>
          <a:xfrm>
            <a:off x="460374" y="2809850"/>
            <a:ext cx="4750535" cy="2923406"/>
          </a:xfrm>
          <a:prstGeom prst="rect">
            <a:avLst/>
          </a:prstGeom>
        </p:spPr>
      </p:pic>
      <p:sp>
        <p:nvSpPr>
          <p:cNvPr id="8" name="CuadroTexto 7"/>
          <p:cNvSpPr txBox="1"/>
          <p:nvPr/>
        </p:nvSpPr>
        <p:spPr>
          <a:xfrm>
            <a:off x="5408164" y="2819925"/>
            <a:ext cx="2836244" cy="2246769"/>
          </a:xfrm>
          <a:prstGeom prst="rect">
            <a:avLst/>
          </a:prstGeom>
          <a:solidFill>
            <a:srgbClr val="002060"/>
          </a:solidFill>
        </p:spPr>
        <p:txBody>
          <a:bodyPr wrap="square" rtlCol="0">
            <a:spAutoFit/>
          </a:bodyPr>
          <a:lstStyle/>
          <a:p>
            <a:pPr algn="ctr"/>
            <a:r>
              <a:rPr lang="es-AR" sz="2000" b="1" dirty="0" smtClean="0"/>
              <a:t>Esta es una herramienta de multimedia para la construcción de contenido E-</a:t>
            </a:r>
            <a:r>
              <a:rPr lang="es-AR" sz="2000" b="1" dirty="0" err="1" smtClean="0"/>
              <a:t>lerning</a:t>
            </a:r>
            <a:r>
              <a:rPr lang="es-AR" sz="2000" b="1" dirty="0" smtClean="0"/>
              <a:t>. Es sencilla y flexible.</a:t>
            </a:r>
          </a:p>
          <a:p>
            <a:pPr algn="just"/>
            <a:endParaRPr lang="es-AR" sz="2000" b="1" dirty="0"/>
          </a:p>
        </p:txBody>
      </p:sp>
    </p:spTree>
    <p:extLst>
      <p:ext uri="{BB962C8B-B14F-4D97-AF65-F5344CB8AC3E}">
        <p14:creationId xmlns:p14="http://schemas.microsoft.com/office/powerpoint/2010/main" val="35907982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0C0A206E-FD98-4925-99A6-E39F18AC1176}" type="slidenum">
              <a:rPr lang="es-AR" smtClean="0"/>
              <a:pPr/>
              <a:t>34</a:t>
            </a:fld>
            <a:endParaRPr lang="es-AR"/>
          </a:p>
        </p:txBody>
      </p:sp>
      <p:sp>
        <p:nvSpPr>
          <p:cNvPr id="3" name="1 Rectángulo"/>
          <p:cNvSpPr/>
          <p:nvPr/>
        </p:nvSpPr>
        <p:spPr>
          <a:xfrm>
            <a:off x="611560" y="476672"/>
            <a:ext cx="8532440" cy="692696"/>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AR" sz="3200" b="1" cap="all" dirty="0" smtClean="0">
                <a:ln w="3175" cmpd="sng">
                  <a:noFill/>
                </a:ln>
                <a:solidFill>
                  <a:srgbClr val="FF0000"/>
                </a:solidFill>
                <a:latin typeface="+mj-lt"/>
                <a:ea typeface="+mj-ea"/>
                <a:cs typeface="+mj-cs"/>
              </a:rPr>
              <a:t>SW </a:t>
            </a:r>
            <a:r>
              <a:rPr lang="es-AR" sz="3200" b="1" cap="all" dirty="0">
                <a:ln w="3175" cmpd="sng">
                  <a:noFill/>
                </a:ln>
                <a:solidFill>
                  <a:srgbClr val="FF0000"/>
                </a:solidFill>
                <a:latin typeface="+mj-lt"/>
                <a:ea typeface="+mj-ea"/>
                <a:cs typeface="+mj-cs"/>
              </a:rPr>
              <a:t>TRES --&gt; Articular 360</a:t>
            </a:r>
          </a:p>
        </p:txBody>
      </p:sp>
      <p:pic>
        <p:nvPicPr>
          <p:cNvPr id="4" name="Imagen 3"/>
          <p:cNvPicPr>
            <a:picLocks noChangeAspect="1"/>
          </p:cNvPicPr>
          <p:nvPr/>
        </p:nvPicPr>
        <p:blipFill>
          <a:blip r:embed="rId2"/>
          <a:stretch>
            <a:fillRect/>
          </a:stretch>
        </p:blipFill>
        <p:spPr>
          <a:xfrm>
            <a:off x="611560" y="1687997"/>
            <a:ext cx="3602242" cy="2245059"/>
          </a:xfrm>
          <a:prstGeom prst="rect">
            <a:avLst/>
          </a:prstGeom>
        </p:spPr>
      </p:pic>
      <p:sp>
        <p:nvSpPr>
          <p:cNvPr id="7" name="CuadroTexto 6"/>
          <p:cNvSpPr txBox="1"/>
          <p:nvPr/>
        </p:nvSpPr>
        <p:spPr>
          <a:xfrm>
            <a:off x="-56703" y="4436112"/>
            <a:ext cx="9113392" cy="1323439"/>
          </a:xfrm>
          <a:prstGeom prst="rect">
            <a:avLst/>
          </a:prstGeom>
          <a:solidFill>
            <a:srgbClr val="002060"/>
          </a:solidFill>
        </p:spPr>
        <p:txBody>
          <a:bodyPr wrap="none" rtlCol="0">
            <a:spAutoFit/>
          </a:bodyPr>
          <a:lstStyle/>
          <a:p>
            <a:pPr algn="just"/>
            <a:r>
              <a:rPr lang="es-AR" sz="2000" b="1" dirty="0"/>
              <a:t>El software de autoría es un software que ayuda al usuario a crear </a:t>
            </a:r>
          </a:p>
          <a:p>
            <a:pPr algn="just"/>
            <a:r>
              <a:rPr lang="es-AR" sz="2000" b="1" dirty="0"/>
              <a:t>su propio contenido multimedia. </a:t>
            </a:r>
            <a:r>
              <a:rPr lang="es-AR" sz="2000" b="1" dirty="0" smtClean="0"/>
              <a:t>La versatilidad del producto permite</a:t>
            </a:r>
          </a:p>
          <a:p>
            <a:pPr algn="just"/>
            <a:r>
              <a:rPr lang="es-AR" sz="2000" b="1" dirty="0" smtClean="0"/>
              <a:t>la creación de cursos hasta adentrarse en el mundo de la </a:t>
            </a:r>
            <a:r>
              <a:rPr lang="es-AR" sz="2000" b="1" dirty="0" err="1" smtClean="0"/>
              <a:t>gamificación</a:t>
            </a:r>
            <a:endParaRPr lang="es-AR" sz="2000" b="1" dirty="0" smtClean="0"/>
          </a:p>
          <a:p>
            <a:pPr algn="just"/>
            <a:r>
              <a:rPr lang="es-AR" sz="2000" b="1" dirty="0" smtClean="0"/>
              <a:t>entre los varios trabajos posibles.</a:t>
            </a:r>
            <a:endParaRPr lang="es-AR" sz="2000" b="1" dirty="0"/>
          </a:p>
        </p:txBody>
      </p:sp>
      <p:pic>
        <p:nvPicPr>
          <p:cNvPr id="8" name="Imagen 7"/>
          <p:cNvPicPr>
            <a:picLocks noChangeAspect="1"/>
          </p:cNvPicPr>
          <p:nvPr/>
        </p:nvPicPr>
        <p:blipFill>
          <a:blip r:embed="rId3"/>
          <a:stretch>
            <a:fillRect/>
          </a:stretch>
        </p:blipFill>
        <p:spPr>
          <a:xfrm>
            <a:off x="4466017" y="1672424"/>
            <a:ext cx="3627229" cy="2260632"/>
          </a:xfrm>
          <a:prstGeom prst="rect">
            <a:avLst/>
          </a:prstGeom>
        </p:spPr>
      </p:pic>
    </p:spTree>
    <p:extLst>
      <p:ext uri="{BB962C8B-B14F-4D97-AF65-F5344CB8AC3E}">
        <p14:creationId xmlns:p14="http://schemas.microsoft.com/office/powerpoint/2010/main" val="31932712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0C0A206E-FD98-4925-99A6-E39F18AC1176}" type="slidenum">
              <a:rPr lang="es-AR" smtClean="0"/>
              <a:pPr/>
              <a:t>35</a:t>
            </a:fld>
            <a:endParaRPr lang="es-AR"/>
          </a:p>
        </p:txBody>
      </p:sp>
      <p:pic>
        <p:nvPicPr>
          <p:cNvPr id="3" name="Imagen 2"/>
          <p:cNvPicPr>
            <a:picLocks noChangeAspect="1"/>
          </p:cNvPicPr>
          <p:nvPr/>
        </p:nvPicPr>
        <p:blipFill>
          <a:blip r:embed="rId2"/>
          <a:stretch>
            <a:fillRect/>
          </a:stretch>
        </p:blipFill>
        <p:spPr>
          <a:xfrm>
            <a:off x="955271" y="1340768"/>
            <a:ext cx="2676525" cy="1704975"/>
          </a:xfrm>
          <a:prstGeom prst="rect">
            <a:avLst/>
          </a:prstGeom>
        </p:spPr>
      </p:pic>
      <p:sp>
        <p:nvSpPr>
          <p:cNvPr id="4" name="1 Rectángulo"/>
          <p:cNvSpPr/>
          <p:nvPr/>
        </p:nvSpPr>
        <p:spPr>
          <a:xfrm>
            <a:off x="611560" y="476672"/>
            <a:ext cx="8532440" cy="692696"/>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AR" sz="3200" b="1" cap="all" dirty="0" smtClean="0">
                <a:ln w="3175" cmpd="sng">
                  <a:noFill/>
                </a:ln>
                <a:solidFill>
                  <a:srgbClr val="FF0000"/>
                </a:solidFill>
                <a:latin typeface="+mj-lt"/>
                <a:ea typeface="+mj-ea"/>
                <a:cs typeface="+mj-cs"/>
              </a:rPr>
              <a:t>SW </a:t>
            </a:r>
            <a:r>
              <a:rPr lang="es-AR" sz="3200" b="1" cap="all" dirty="0" err="1" smtClean="0">
                <a:ln w="3175" cmpd="sng">
                  <a:noFill/>
                </a:ln>
                <a:solidFill>
                  <a:srgbClr val="FF0000"/>
                </a:solidFill>
                <a:latin typeface="+mj-lt"/>
                <a:ea typeface="+mj-ea"/>
                <a:cs typeface="+mj-cs"/>
              </a:rPr>
              <a:t>CUaTRO</a:t>
            </a:r>
            <a:r>
              <a:rPr lang="es-AR" sz="3200" b="1" cap="all" dirty="0">
                <a:ln w="3175" cmpd="sng">
                  <a:noFill/>
                </a:ln>
                <a:solidFill>
                  <a:srgbClr val="FF0000"/>
                </a:solidFill>
                <a:latin typeface="+mj-lt"/>
                <a:ea typeface="+mj-ea"/>
                <a:cs typeface="+mj-cs"/>
              </a:rPr>
              <a:t> --&gt; </a:t>
            </a:r>
            <a:r>
              <a:rPr lang="es-AR" sz="3200" b="1" cap="all" dirty="0" err="1">
                <a:ln w="3175" cmpd="sng">
                  <a:noFill/>
                </a:ln>
                <a:solidFill>
                  <a:srgbClr val="FF0000"/>
                </a:solidFill>
                <a:latin typeface="+mj-lt"/>
                <a:ea typeface="+mj-ea"/>
                <a:cs typeface="+mj-cs"/>
              </a:rPr>
              <a:t>Teachable</a:t>
            </a:r>
            <a:endParaRPr lang="es-AR" sz="3200" b="1" cap="all" dirty="0">
              <a:ln w="3175" cmpd="sng">
                <a:noFill/>
              </a:ln>
              <a:solidFill>
                <a:srgbClr val="FF0000"/>
              </a:solidFill>
              <a:latin typeface="+mj-lt"/>
              <a:ea typeface="+mj-ea"/>
              <a:cs typeface="+mj-cs"/>
            </a:endParaRPr>
          </a:p>
        </p:txBody>
      </p:sp>
      <p:pic>
        <p:nvPicPr>
          <p:cNvPr id="5" name="Imagen 4"/>
          <p:cNvPicPr>
            <a:picLocks noChangeAspect="1"/>
          </p:cNvPicPr>
          <p:nvPr/>
        </p:nvPicPr>
        <p:blipFill>
          <a:blip r:embed="rId3"/>
          <a:stretch>
            <a:fillRect/>
          </a:stretch>
        </p:blipFill>
        <p:spPr>
          <a:xfrm>
            <a:off x="4283968" y="1904256"/>
            <a:ext cx="2362200" cy="1933575"/>
          </a:xfrm>
          <a:prstGeom prst="rect">
            <a:avLst/>
          </a:prstGeom>
        </p:spPr>
      </p:pic>
      <p:pic>
        <p:nvPicPr>
          <p:cNvPr id="6" name="Imagen 5"/>
          <p:cNvPicPr>
            <a:picLocks noChangeAspect="1"/>
          </p:cNvPicPr>
          <p:nvPr/>
        </p:nvPicPr>
        <p:blipFill>
          <a:blip r:embed="rId4"/>
          <a:stretch>
            <a:fillRect/>
          </a:stretch>
        </p:blipFill>
        <p:spPr>
          <a:xfrm>
            <a:off x="955271" y="3222080"/>
            <a:ext cx="1960545" cy="3635920"/>
          </a:xfrm>
          <a:prstGeom prst="rect">
            <a:avLst/>
          </a:prstGeom>
        </p:spPr>
      </p:pic>
      <p:sp>
        <p:nvSpPr>
          <p:cNvPr id="7" name="CuadroTexto 6"/>
          <p:cNvSpPr txBox="1"/>
          <p:nvPr/>
        </p:nvSpPr>
        <p:spPr>
          <a:xfrm>
            <a:off x="3459658" y="4149080"/>
            <a:ext cx="4856758" cy="1938992"/>
          </a:xfrm>
          <a:prstGeom prst="rect">
            <a:avLst/>
          </a:prstGeom>
          <a:solidFill>
            <a:srgbClr val="002060"/>
          </a:solidFill>
        </p:spPr>
        <p:txBody>
          <a:bodyPr wrap="square" rtlCol="0">
            <a:spAutoFit/>
          </a:bodyPr>
          <a:lstStyle/>
          <a:p>
            <a:pPr algn="ctr"/>
            <a:r>
              <a:rPr lang="es-AR" sz="2000" b="1" dirty="0" smtClean="0"/>
              <a:t>Esta es una herramienta esta </a:t>
            </a:r>
          </a:p>
          <a:p>
            <a:pPr algn="ctr"/>
            <a:r>
              <a:rPr lang="es-AR" sz="2000" b="1" dirty="0" smtClean="0"/>
              <a:t>orientada al campo de la </a:t>
            </a:r>
          </a:p>
          <a:p>
            <a:pPr algn="ctr"/>
            <a:r>
              <a:rPr lang="es-AR" sz="2000" b="1" dirty="0" smtClean="0"/>
              <a:t>educación, si lo que se desea es</a:t>
            </a:r>
          </a:p>
          <a:p>
            <a:pPr algn="ctr"/>
            <a:r>
              <a:rPr lang="es-AR" sz="2000" b="1" dirty="0" smtClean="0"/>
              <a:t>crear un curso, es una buena opción</a:t>
            </a:r>
          </a:p>
          <a:p>
            <a:pPr algn="ctr"/>
            <a:r>
              <a:rPr lang="es-AR" sz="2000" b="1" dirty="0" smtClean="0"/>
              <a:t>del tipo multimedia</a:t>
            </a:r>
          </a:p>
          <a:p>
            <a:pPr algn="just"/>
            <a:endParaRPr lang="es-AR" sz="2000" b="1" dirty="0"/>
          </a:p>
        </p:txBody>
      </p:sp>
    </p:spTree>
    <p:extLst>
      <p:ext uri="{BB962C8B-B14F-4D97-AF65-F5344CB8AC3E}">
        <p14:creationId xmlns:p14="http://schemas.microsoft.com/office/powerpoint/2010/main" val="11395178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pPr>
              <a:defRPr/>
            </a:pPr>
            <a:fld id="{ADA4E166-042C-421E-8269-7B8B25FE8AB8}" type="slidenum">
              <a:rPr lang="en-US"/>
              <a:pPr>
                <a:defRPr/>
              </a:pPr>
              <a:t>36</a:t>
            </a:fld>
            <a:endParaRPr lang="en-US"/>
          </a:p>
        </p:txBody>
      </p:sp>
      <p:graphicFrame>
        <p:nvGraphicFramePr>
          <p:cNvPr id="11266"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31758" name="Diapositiva" r:id="rId3" imgW="4572000" imgH="3429000" progId="PowerPoint.Slide.8">
                  <p:embed/>
                </p:oleObj>
              </mc:Choice>
              <mc:Fallback>
                <p:oleObj name="Diapositiva" r:id="rId3" imgW="4572000" imgH="3429000" progId="PowerPoint.Slid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457200" y="188640"/>
            <a:ext cx="8229600" cy="1828800"/>
          </a:xfrm>
          <a:solidFill>
            <a:schemeClr val="accent1">
              <a:lumMod val="40000"/>
              <a:lumOff val="60000"/>
            </a:schemeClr>
          </a:solidFill>
        </p:spPr>
        <p:txBody>
          <a:bodyPr vert="horz" lIns="45720" tIns="0" rIns="45720" bIns="0" anchor="ctr" anchorCtr="0">
            <a:normAutofit/>
            <a:scene3d>
              <a:camera prst="orthographicFront"/>
              <a:lightRig rig="soft" dir="t">
                <a:rot lat="0" lon="0" rev="17220000"/>
              </a:lightRig>
            </a:scene3d>
            <a:sp3d prstMaterial="softEdge">
              <a:bevelT w="38100" h="38100"/>
            </a:sp3d>
          </a:bodyPr>
          <a:lstStyle/>
          <a:p>
            <a:pPr algn="ctr"/>
            <a:r>
              <a:rPr lang="es-AR" b="1" i="1" dirty="0">
                <a:solidFill>
                  <a:srgbClr val="FF0000"/>
                </a:solidFill>
              </a:rPr>
              <a:t>HARDWARE </a:t>
            </a:r>
            <a:r>
              <a:rPr lang="es-AR" b="1" i="1" dirty="0" smtClean="0">
                <a:solidFill>
                  <a:srgbClr val="FF0000"/>
                </a:solidFill>
              </a:rPr>
              <a:t>USADO EN  MULTIMEDIA</a:t>
            </a:r>
            <a:endParaRPr lang="es-AR" b="1" i="1" dirty="0">
              <a:solidFill>
                <a:srgbClr val="FF0000"/>
              </a:solidFill>
            </a:endParaRPr>
          </a:p>
        </p:txBody>
      </p:sp>
      <p:sp>
        <p:nvSpPr>
          <p:cNvPr id="7" name="6 Marcador de número de diapositiva"/>
          <p:cNvSpPr>
            <a:spLocks noGrp="1"/>
          </p:cNvSpPr>
          <p:nvPr>
            <p:ph type="sldNum" sz="quarter" idx="12"/>
          </p:nvPr>
        </p:nvSpPr>
        <p:spPr/>
        <p:txBody>
          <a:bodyPr/>
          <a:lstStyle/>
          <a:p>
            <a:fld id="{0C0A206E-FD98-4925-99A6-E39F18AC1176}" type="slidenum">
              <a:rPr lang="es-AR" smtClean="0"/>
              <a:pPr/>
              <a:t>4</a:t>
            </a:fld>
            <a:endParaRPr lang="es-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204864"/>
            <a:ext cx="5184576" cy="255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uadroTexto 2"/>
          <p:cNvSpPr txBox="1"/>
          <p:nvPr/>
        </p:nvSpPr>
        <p:spPr>
          <a:xfrm>
            <a:off x="683568" y="5301208"/>
            <a:ext cx="7776864" cy="707886"/>
          </a:xfrm>
          <a:prstGeom prst="rect">
            <a:avLst/>
          </a:prstGeom>
          <a:noFill/>
        </p:spPr>
        <p:txBody>
          <a:bodyPr wrap="square" rtlCol="0">
            <a:spAutoFit/>
          </a:bodyPr>
          <a:lstStyle/>
          <a:p>
            <a:r>
              <a:rPr lang="es-AR" sz="2000" b="1" dirty="0" smtClean="0"/>
              <a:t>Placa base (</a:t>
            </a:r>
            <a:r>
              <a:rPr lang="es-AR" sz="2000" b="1" dirty="0" err="1" smtClean="0"/>
              <a:t>mother</a:t>
            </a:r>
            <a:r>
              <a:rPr lang="es-AR" sz="2000" b="1" dirty="0"/>
              <a:t>)</a:t>
            </a:r>
            <a:r>
              <a:rPr lang="es-AR" sz="2000" b="1" dirty="0" smtClean="0"/>
              <a:t> integrada con la que se puede realizar un proyecto multimedia</a:t>
            </a:r>
            <a:endParaRPr lang="es-AR" sz="2000" b="1" dirty="0"/>
          </a:p>
        </p:txBody>
      </p:sp>
    </p:spTree>
    <p:extLst>
      <p:ext uri="{BB962C8B-B14F-4D97-AF65-F5344CB8AC3E}">
        <p14:creationId xmlns:p14="http://schemas.microsoft.com/office/powerpoint/2010/main" val="41959247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a:xfrm>
            <a:off x="685019" y="284176"/>
            <a:ext cx="7772400" cy="1371974"/>
          </a:xfrm>
          <a:prstGeom prst="rect">
            <a:avLst/>
          </a:prstGeom>
          <a:solidFill>
            <a:schemeClr val="bg2">
              <a:lumMod val="60000"/>
              <a:lumOff val="40000"/>
            </a:schemeClr>
          </a:solidFill>
          <a:ln w="76200">
            <a:solidFill>
              <a:srgbClr val="002060"/>
            </a:solidFill>
          </a:ln>
        </p:spPr>
        <p:txBody>
          <a:bodyPr vert="horz" lIns="91440" tIns="45720" rIns="91440" bIns="45720" rtlCol="0" anchor="ctr" anchorCtr="0">
            <a:normAutofit fontScale="90000"/>
          </a:bodyPr>
          <a:lstStyle/>
          <a:p>
            <a:pPr algn="ctr">
              <a:lnSpc>
                <a:spcPct val="80000"/>
              </a:lnSpc>
            </a:pPr>
            <a:r>
              <a:rPr lang="es-AR" sz="5400" b="1" i="1" dirty="0">
                <a:solidFill>
                  <a:schemeClr val="bg2">
                    <a:lumMod val="50000"/>
                  </a:schemeClr>
                </a:solidFill>
                <a:latin typeface="Arial" pitchFamily="34" charset="0"/>
                <a:ea typeface="+mj-ea"/>
                <a:cs typeface="Arial" pitchFamily="34" charset="0"/>
              </a:rPr>
              <a:t>Interfaces </a:t>
            </a:r>
            <a:r>
              <a:rPr lang="es-AR" sz="5400" b="1" i="1" dirty="0" err="1">
                <a:solidFill>
                  <a:schemeClr val="bg2">
                    <a:lumMod val="50000"/>
                  </a:schemeClr>
                </a:solidFill>
                <a:latin typeface="Arial" pitchFamily="34" charset="0"/>
                <a:ea typeface="+mj-ea"/>
                <a:cs typeface="Arial" pitchFamily="34" charset="0"/>
              </a:rPr>
              <a:t>On</a:t>
            </a:r>
            <a:r>
              <a:rPr lang="es-AR" sz="5400" b="1" i="1" dirty="0">
                <a:solidFill>
                  <a:schemeClr val="bg2">
                    <a:lumMod val="50000"/>
                  </a:schemeClr>
                </a:solidFill>
                <a:latin typeface="Arial" pitchFamily="34" charset="0"/>
                <a:ea typeface="+mj-ea"/>
                <a:cs typeface="Arial" pitchFamily="34" charset="0"/>
              </a:rPr>
              <a:t> </a:t>
            </a:r>
            <a:r>
              <a:rPr lang="es-AR" sz="5400" b="1" i="1" dirty="0" err="1">
                <a:solidFill>
                  <a:schemeClr val="bg2">
                    <a:lumMod val="50000"/>
                  </a:schemeClr>
                </a:solidFill>
                <a:latin typeface="Arial" pitchFamily="34" charset="0"/>
                <a:ea typeface="+mj-ea"/>
                <a:cs typeface="Arial" pitchFamily="34" charset="0"/>
              </a:rPr>
              <a:t>Board</a:t>
            </a:r>
            <a:endParaRPr lang="es-AR" sz="5400" b="1" i="1" dirty="0">
              <a:solidFill>
                <a:schemeClr val="bg2">
                  <a:lumMod val="50000"/>
                </a:schemeClr>
              </a:solidFill>
              <a:latin typeface="Arial" pitchFamily="34" charset="0"/>
              <a:ea typeface="+mj-ea"/>
              <a:cs typeface="Arial" pitchFamily="34" charset="0"/>
            </a:endParaRPr>
          </a:p>
        </p:txBody>
      </p:sp>
      <p:sp>
        <p:nvSpPr>
          <p:cNvPr id="5" name="4 Marcador de número de diapositiva"/>
          <p:cNvSpPr>
            <a:spLocks noGrp="1"/>
          </p:cNvSpPr>
          <p:nvPr>
            <p:ph type="sldNum" sz="quarter" idx="12"/>
          </p:nvPr>
        </p:nvSpPr>
        <p:spPr/>
        <p:txBody>
          <a:bodyPr/>
          <a:lstStyle/>
          <a:p>
            <a:pPr>
              <a:defRPr/>
            </a:pPr>
            <a:fld id="{7358D080-DF63-4E9A-BFAB-DB404FA20299}" type="slidenum">
              <a:rPr lang="en-US"/>
              <a:pPr>
                <a:defRPr/>
              </a:pPr>
              <a:t>5</a:t>
            </a:fld>
            <a:endParaRPr lang="en-US"/>
          </a:p>
        </p:txBody>
      </p:sp>
      <p:pic>
        <p:nvPicPr>
          <p:cNvPr id="30724" name="Picture 3"/>
          <p:cNvPicPr>
            <a:picLocks noChangeAspect="1" noChangeArrowheads="1"/>
          </p:cNvPicPr>
          <p:nvPr/>
        </p:nvPicPr>
        <p:blipFill>
          <a:blip r:embed="rId2" cstate="print"/>
          <a:srcRect/>
          <a:stretch>
            <a:fillRect/>
          </a:stretch>
        </p:blipFill>
        <p:spPr bwMode="auto">
          <a:xfrm>
            <a:off x="574775" y="2081570"/>
            <a:ext cx="7992888" cy="2013093"/>
          </a:xfrm>
          <a:prstGeom prst="rect">
            <a:avLst/>
          </a:prstGeom>
          <a:solidFill>
            <a:schemeClr val="bg2">
              <a:lumMod val="60000"/>
              <a:lumOff val="40000"/>
            </a:schemeClr>
          </a:solidFill>
          <a:ln w="76200">
            <a:solidFill>
              <a:srgbClr val="002060"/>
            </a:solidFill>
          </a:ln>
        </p:spPr>
      </p:pic>
      <p:pic>
        <p:nvPicPr>
          <p:cNvPr id="27649" name="Picture 1"/>
          <p:cNvPicPr>
            <a:picLocks noChangeAspect="1" noChangeArrowheads="1"/>
          </p:cNvPicPr>
          <p:nvPr/>
        </p:nvPicPr>
        <p:blipFill>
          <a:blip r:embed="rId3" cstate="print"/>
          <a:srcRect/>
          <a:stretch>
            <a:fillRect/>
          </a:stretch>
        </p:blipFill>
        <p:spPr bwMode="auto">
          <a:xfrm rot="16200000">
            <a:off x="3541009" y="1431657"/>
            <a:ext cx="2063084" cy="7920880"/>
          </a:xfrm>
          <a:prstGeom prst="rect">
            <a:avLst/>
          </a:prstGeom>
          <a:solidFill>
            <a:schemeClr val="bg2">
              <a:lumMod val="60000"/>
              <a:lumOff val="40000"/>
            </a:schemeClr>
          </a:solidFill>
          <a:ln w="76200">
            <a:solidFill>
              <a:srgbClr val="002060"/>
            </a:solidFill>
          </a:ln>
        </p:spPr>
      </p:pic>
    </p:spTree>
    <p:extLst>
      <p:ext uri="{BB962C8B-B14F-4D97-AF65-F5344CB8AC3E}">
        <p14:creationId xmlns:p14="http://schemas.microsoft.com/office/powerpoint/2010/main" val="255041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30724"/>
                                        </p:tgtEl>
                                        <p:attrNameLst>
                                          <p:attrName>style.visibility</p:attrName>
                                        </p:attrNameLst>
                                      </p:cBhvr>
                                      <p:to>
                                        <p:strVal val="visible"/>
                                      </p:to>
                                    </p:set>
                                    <p:animEffect transition="in" filter="diamond(in)">
                                      <p:cBhvr>
                                        <p:cTn id="13" dur="2000"/>
                                        <p:tgtEl>
                                          <p:spTgt spid="3072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7649"/>
                                        </p:tgtEl>
                                        <p:attrNameLst>
                                          <p:attrName>style.visibility</p:attrName>
                                        </p:attrNameLst>
                                      </p:cBhvr>
                                      <p:to>
                                        <p:strVal val="visible"/>
                                      </p:to>
                                    </p:set>
                                    <p:anim calcmode="lin" valueType="num">
                                      <p:cBhvr additive="base">
                                        <p:cTn id="18" dur="500" fill="hold"/>
                                        <p:tgtEl>
                                          <p:spTgt spid="27649"/>
                                        </p:tgtEl>
                                        <p:attrNameLst>
                                          <p:attrName>ppt_x</p:attrName>
                                        </p:attrNameLst>
                                      </p:cBhvr>
                                      <p:tavLst>
                                        <p:tav tm="0">
                                          <p:val>
                                            <p:strVal val="#ppt_x"/>
                                          </p:val>
                                        </p:tav>
                                        <p:tav tm="100000">
                                          <p:val>
                                            <p:strVal val="#ppt_x"/>
                                          </p:val>
                                        </p:tav>
                                      </p:tavLst>
                                    </p:anim>
                                    <p:anim calcmode="lin" valueType="num">
                                      <p:cBhvr additive="base">
                                        <p:cTn id="19" dur="500" fill="hold"/>
                                        <p:tgtEl>
                                          <p:spTgt spid="276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9552" y="3789040"/>
            <a:ext cx="8280920" cy="1524000"/>
          </a:xfrm>
        </p:spPr>
        <p:txBody>
          <a:bodyPr/>
          <a:lstStyle/>
          <a:p>
            <a:r>
              <a:rPr lang="es-AR" dirty="0" smtClean="0"/>
              <a:t>Combinación de texto, imagen, sonido y video en una tarea</a:t>
            </a:r>
            <a:endParaRPr lang="es-AR" dirty="0"/>
          </a:p>
        </p:txBody>
      </p:sp>
      <p:sp>
        <p:nvSpPr>
          <p:cNvPr id="4" name="Marcador de número de diapositiva 3"/>
          <p:cNvSpPr>
            <a:spLocks noGrp="1"/>
          </p:cNvSpPr>
          <p:nvPr>
            <p:ph type="sldNum" sz="quarter" idx="12"/>
          </p:nvPr>
        </p:nvSpPr>
        <p:spPr/>
        <p:txBody>
          <a:bodyPr/>
          <a:lstStyle/>
          <a:p>
            <a:fld id="{0C0A206E-FD98-4925-99A6-E39F18AC1176}" type="slidenum">
              <a:rPr lang="es-AR" smtClean="0"/>
              <a:pPr/>
              <a:t>6</a:t>
            </a:fld>
            <a:endParaRPr lang="es-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196306"/>
            <a:ext cx="2600325" cy="1752600"/>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9232" y="620688"/>
            <a:ext cx="2902914" cy="2902914"/>
          </a:xfrm>
          <a:prstGeom prst="rect">
            <a:avLst/>
          </a:prstGeom>
        </p:spPr>
      </p:pic>
      <p:sp>
        <p:nvSpPr>
          <p:cNvPr id="7" name="1 Título"/>
          <p:cNvSpPr txBox="1">
            <a:spLocks/>
          </p:cNvSpPr>
          <p:nvPr/>
        </p:nvSpPr>
        <p:spPr>
          <a:xfrm>
            <a:off x="457200" y="188640"/>
            <a:ext cx="4762872" cy="1828800"/>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i="1" dirty="0" smtClean="0">
                <a:solidFill>
                  <a:srgbClr val="FF0000"/>
                </a:solidFill>
              </a:rPr>
              <a:t>¿Que es </a:t>
            </a:r>
            <a:r>
              <a:rPr lang="es-AR" b="1" i="1" dirty="0" err="1" smtClean="0">
                <a:solidFill>
                  <a:srgbClr val="FF0000"/>
                </a:solidFill>
              </a:rPr>
              <a:t>multimEdia</a:t>
            </a:r>
            <a:r>
              <a:rPr lang="es-AR" b="1" i="1" dirty="0" smtClean="0">
                <a:solidFill>
                  <a:srgbClr val="FF0000"/>
                </a:solidFill>
              </a:rPr>
              <a:t>?</a:t>
            </a:r>
            <a:endParaRPr lang="es-AR" b="1" i="1" dirty="0">
              <a:solidFill>
                <a:srgbClr val="FF0000"/>
              </a:solidFill>
            </a:endParaRPr>
          </a:p>
        </p:txBody>
      </p:sp>
    </p:spTree>
    <p:extLst>
      <p:ext uri="{BB962C8B-B14F-4D97-AF65-F5344CB8AC3E}">
        <p14:creationId xmlns:p14="http://schemas.microsoft.com/office/powerpoint/2010/main" val="16393400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0C0A206E-FD98-4925-99A6-E39F18AC1176}" type="slidenum">
              <a:rPr lang="es-AR" smtClean="0"/>
              <a:pPr/>
              <a:t>7</a:t>
            </a:fld>
            <a:endParaRPr lang="es-AR"/>
          </a:p>
        </p:txBody>
      </p:sp>
      <p:sp>
        <p:nvSpPr>
          <p:cNvPr id="7" name="1 Título"/>
          <p:cNvSpPr txBox="1">
            <a:spLocks/>
          </p:cNvSpPr>
          <p:nvPr/>
        </p:nvSpPr>
        <p:spPr>
          <a:xfrm>
            <a:off x="457200" y="188640"/>
            <a:ext cx="4762872" cy="1828800"/>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i="1" dirty="0" smtClean="0">
                <a:solidFill>
                  <a:srgbClr val="FF0000"/>
                </a:solidFill>
              </a:rPr>
              <a:t>Sus comienzos</a:t>
            </a:r>
            <a:endParaRPr lang="es-AR" b="1" i="1" dirty="0">
              <a:solidFill>
                <a:srgbClr val="FF0000"/>
              </a:solidFill>
            </a:endParaRPr>
          </a:p>
        </p:txBody>
      </p:sp>
      <p:pic>
        <p:nvPicPr>
          <p:cNvPr id="9" name="Imagen 8"/>
          <p:cNvPicPr>
            <a:picLocks noChangeAspect="1"/>
          </p:cNvPicPr>
          <p:nvPr/>
        </p:nvPicPr>
        <p:blipFill>
          <a:blip r:embed="rId2"/>
          <a:stretch>
            <a:fillRect/>
          </a:stretch>
        </p:blipFill>
        <p:spPr>
          <a:xfrm>
            <a:off x="1187624" y="2386583"/>
            <a:ext cx="2057400" cy="2228850"/>
          </a:xfrm>
          <a:prstGeom prst="rect">
            <a:avLst/>
          </a:prstGeom>
        </p:spPr>
      </p:pic>
      <p:pic>
        <p:nvPicPr>
          <p:cNvPr id="10" name="Imagen 9"/>
          <p:cNvPicPr>
            <a:picLocks noChangeAspect="1"/>
          </p:cNvPicPr>
          <p:nvPr/>
        </p:nvPicPr>
        <p:blipFill>
          <a:blip r:embed="rId3"/>
          <a:stretch>
            <a:fillRect/>
          </a:stretch>
        </p:blipFill>
        <p:spPr>
          <a:xfrm>
            <a:off x="4932040" y="2561785"/>
            <a:ext cx="2599106" cy="1878445"/>
          </a:xfrm>
          <a:prstGeom prst="rect">
            <a:avLst/>
          </a:prstGeom>
        </p:spPr>
      </p:pic>
      <p:sp>
        <p:nvSpPr>
          <p:cNvPr id="11" name="CuadroTexto 10"/>
          <p:cNvSpPr txBox="1"/>
          <p:nvPr/>
        </p:nvSpPr>
        <p:spPr>
          <a:xfrm>
            <a:off x="3245024" y="4279874"/>
            <a:ext cx="410690" cy="369332"/>
          </a:xfrm>
          <a:prstGeom prst="rect">
            <a:avLst/>
          </a:prstGeom>
          <a:noFill/>
        </p:spPr>
        <p:txBody>
          <a:bodyPr wrap="none" rtlCol="0">
            <a:spAutoFit/>
          </a:bodyPr>
          <a:lstStyle/>
          <a:p>
            <a:r>
              <a:rPr lang="es-AR" dirty="0" smtClean="0"/>
              <a:t>Tv</a:t>
            </a:r>
            <a:endParaRPr lang="es-AR" dirty="0"/>
          </a:p>
        </p:txBody>
      </p:sp>
      <p:sp>
        <p:nvSpPr>
          <p:cNvPr id="12" name="CuadroTexto 11"/>
          <p:cNvSpPr txBox="1"/>
          <p:nvPr/>
        </p:nvSpPr>
        <p:spPr>
          <a:xfrm>
            <a:off x="7569081" y="4279874"/>
            <a:ext cx="470000" cy="369332"/>
          </a:xfrm>
          <a:prstGeom prst="rect">
            <a:avLst/>
          </a:prstGeom>
          <a:noFill/>
        </p:spPr>
        <p:txBody>
          <a:bodyPr wrap="none" rtlCol="0">
            <a:spAutoFit/>
          </a:bodyPr>
          <a:lstStyle/>
          <a:p>
            <a:r>
              <a:rPr lang="es-AR" dirty="0" smtClean="0"/>
              <a:t>Pc</a:t>
            </a:r>
            <a:endParaRPr lang="es-AR" dirty="0"/>
          </a:p>
        </p:txBody>
      </p:sp>
      <p:sp>
        <p:nvSpPr>
          <p:cNvPr id="13" name="CuadroTexto 12"/>
          <p:cNvSpPr txBox="1"/>
          <p:nvPr/>
        </p:nvSpPr>
        <p:spPr>
          <a:xfrm>
            <a:off x="93610" y="5082443"/>
            <a:ext cx="8662949" cy="830997"/>
          </a:xfrm>
          <a:prstGeom prst="rect">
            <a:avLst/>
          </a:prstGeom>
          <a:noFill/>
        </p:spPr>
        <p:txBody>
          <a:bodyPr wrap="none" rtlCol="0">
            <a:spAutoFit/>
          </a:bodyPr>
          <a:lstStyle/>
          <a:p>
            <a:r>
              <a:rPr lang="es-AR" sz="2400" b="1" dirty="0" smtClean="0"/>
              <a:t>Cuando se empiezan a combinar estos elementos nace </a:t>
            </a:r>
          </a:p>
          <a:p>
            <a:r>
              <a:rPr lang="es-AR" sz="2400" b="1" dirty="0" smtClean="0"/>
              <a:t>la idea de multimedia. Se integran diferentes medios.</a:t>
            </a:r>
            <a:endParaRPr lang="es-AR" sz="2400" b="1" dirty="0"/>
          </a:p>
        </p:txBody>
      </p:sp>
    </p:spTree>
    <p:extLst>
      <p:ext uri="{BB962C8B-B14F-4D97-AF65-F5344CB8AC3E}">
        <p14:creationId xmlns:p14="http://schemas.microsoft.com/office/powerpoint/2010/main" val="486170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668733084"/>
              </p:ext>
            </p:extLst>
          </p:nvPr>
        </p:nvGraphicFramePr>
        <p:xfrm>
          <a:off x="179510" y="2470827"/>
          <a:ext cx="8715084" cy="1341120"/>
        </p:xfrm>
        <a:graphic>
          <a:graphicData uri="http://schemas.openxmlformats.org/drawingml/2006/table">
            <a:tbl>
              <a:tblPr/>
              <a:tblGrid>
                <a:gridCol w="4357542">
                  <a:extLst>
                    <a:ext uri="{9D8B030D-6E8A-4147-A177-3AD203B41FA5}">
                      <a16:colId xmlns:a16="http://schemas.microsoft.com/office/drawing/2014/main" val="20000"/>
                    </a:ext>
                  </a:extLst>
                </a:gridCol>
                <a:gridCol w="4357542">
                  <a:extLst>
                    <a:ext uri="{9D8B030D-6E8A-4147-A177-3AD203B41FA5}">
                      <a16:colId xmlns:a16="http://schemas.microsoft.com/office/drawing/2014/main" val="20001"/>
                    </a:ext>
                  </a:extLst>
                </a:gridCol>
              </a:tblGrid>
              <a:tr h="0">
                <a:tc>
                  <a:txBody>
                    <a:bodyPr/>
                    <a:lstStyle/>
                    <a:p>
                      <a:pPr algn="r"/>
                      <a:endParaRPr lang="es-AR" dirty="0"/>
                    </a:p>
                  </a:txBody>
                  <a:tcPr marL="22860" marR="22860" marT="22860" marB="22860" anchor="ctr">
                    <a:lnL>
                      <a:noFill/>
                    </a:lnL>
                    <a:lnR>
                      <a:noFill/>
                    </a:lnR>
                    <a:lnT>
                      <a:noFill/>
                    </a:lnT>
                    <a:lnB>
                      <a:noFill/>
                    </a:lnB>
                  </a:tcPr>
                </a:tc>
                <a:tc>
                  <a:txBody>
                    <a:bodyPr/>
                    <a:lstStyle/>
                    <a:p>
                      <a:pPr algn="r"/>
                      <a:endParaRPr lang="es-AR" dirty="0"/>
                    </a:p>
                  </a:txBody>
                  <a:tcPr marL="22860" marR="22860" marT="22860" marB="22860" anchor="ctr">
                    <a:lnL>
                      <a:noFill/>
                    </a:lnL>
                    <a:lnR>
                      <a:noFill/>
                    </a:lnR>
                    <a:lnT>
                      <a:noFill/>
                    </a:lnT>
                    <a:lnB>
                      <a:noFill/>
                    </a:lnB>
                  </a:tcPr>
                </a:tc>
                <a:extLst>
                  <a:ext uri="{0D108BD9-81ED-4DB2-BD59-A6C34878D82A}">
                    <a16:rowId xmlns:a16="http://schemas.microsoft.com/office/drawing/2014/main" val="10000"/>
                  </a:ext>
                </a:extLst>
              </a:tr>
              <a:tr h="0">
                <a:tc>
                  <a:txBody>
                    <a:bodyPr/>
                    <a:lstStyle/>
                    <a:p>
                      <a:pPr algn="ctr"/>
                      <a:r>
                        <a:rPr lang="es-AR" sz="3200" dirty="0"/>
                        <a:t>Grabado</a:t>
                      </a:r>
                      <a:br>
                        <a:rPr lang="es-AR" sz="3200" dirty="0"/>
                      </a:br>
                      <a:r>
                        <a:rPr lang="es-AR" sz="3200" dirty="0"/>
                        <a:t>localmente</a:t>
                      </a:r>
                    </a:p>
                  </a:txBody>
                  <a:tcPr marL="22860" marR="22860" marT="22860" marB="22860" anchor="ctr">
                    <a:lnL>
                      <a:noFill/>
                    </a:lnL>
                    <a:lnR>
                      <a:noFill/>
                    </a:lnR>
                    <a:lnT>
                      <a:noFill/>
                    </a:lnT>
                    <a:lnB>
                      <a:noFill/>
                    </a:lnB>
                  </a:tcPr>
                </a:tc>
                <a:tc>
                  <a:txBody>
                    <a:bodyPr/>
                    <a:lstStyle/>
                    <a:p>
                      <a:pPr algn="ctr"/>
                      <a:r>
                        <a:rPr lang="es-AR" sz="3200" dirty="0"/>
                        <a:t>Transmitido</a:t>
                      </a:r>
                      <a:br>
                        <a:rPr lang="es-AR" sz="3200" dirty="0"/>
                      </a:br>
                      <a:r>
                        <a:rPr lang="es-AR" sz="3200" dirty="0"/>
                        <a:t>en línea</a:t>
                      </a:r>
                    </a:p>
                  </a:txBody>
                  <a:tcPr marL="22860" marR="22860" marT="22860" marB="22860" anchor="ctr">
                    <a:lnL>
                      <a:noFill/>
                    </a:lnL>
                    <a:lnR>
                      <a:noFill/>
                    </a:lnR>
                    <a:lnT>
                      <a:noFill/>
                    </a:lnT>
                    <a:lnB>
                      <a:noFill/>
                    </a:lnB>
                  </a:tcPr>
                </a:tc>
                <a:extLst>
                  <a:ext uri="{0D108BD9-81ED-4DB2-BD59-A6C34878D82A}">
                    <a16:rowId xmlns:a16="http://schemas.microsoft.com/office/drawing/2014/main" val="10001"/>
                  </a:ext>
                </a:extLst>
              </a:tr>
            </a:tbl>
          </a:graphicData>
        </a:graphic>
      </p:graphicFrame>
      <p:pic>
        <p:nvPicPr>
          <p:cNvPr id="43009" name="Picture 1" descr="Crystal 128 yast CD-Rom.png"/>
          <p:cNvPicPr>
            <a:picLocks noChangeAspect="1" noChangeArrowheads="1"/>
          </p:cNvPicPr>
          <p:nvPr/>
        </p:nvPicPr>
        <p:blipFill>
          <a:blip r:embed="rId3" cstate="print"/>
          <a:srcRect/>
          <a:stretch>
            <a:fillRect/>
          </a:stretch>
        </p:blipFill>
        <p:spPr bwMode="auto">
          <a:xfrm>
            <a:off x="674352" y="404664"/>
            <a:ext cx="1944216" cy="1944216"/>
          </a:xfrm>
          <a:prstGeom prst="rect">
            <a:avLst/>
          </a:prstGeom>
          <a:noFill/>
        </p:spPr>
      </p:pic>
      <p:pic>
        <p:nvPicPr>
          <p:cNvPr id="43010" name="Picture 2" descr="Crystal 128 kppp.png"/>
          <p:cNvPicPr>
            <a:picLocks noChangeAspect="1" noChangeArrowheads="1"/>
          </p:cNvPicPr>
          <p:nvPr/>
        </p:nvPicPr>
        <p:blipFill>
          <a:blip r:embed="rId4" cstate="print"/>
          <a:srcRect/>
          <a:stretch>
            <a:fillRect/>
          </a:stretch>
        </p:blipFill>
        <p:spPr bwMode="auto">
          <a:xfrm>
            <a:off x="7124483" y="174589"/>
            <a:ext cx="1770112" cy="1770112"/>
          </a:xfrm>
          <a:prstGeom prst="rect">
            <a:avLst/>
          </a:prstGeom>
          <a:noFill/>
        </p:spPr>
      </p:pic>
      <p:pic>
        <p:nvPicPr>
          <p:cNvPr id="43012" name="Picture 4" descr="mhtml:file://G:\Informatica%20General_TEC_WEB\TEC%20WEB\Clase_3_Hardware\Multimedia_material\Multimedia%20-%20Wikipedia,%20la%20enciclopedia%20libre.mht!http://upload.wikimedia.org/wikipedia/commons/thumb/b/b4/Classical_spectacular_laser_effects.jpg/160px-Classical_spectacular_laser_effects.jpg">
            <a:hlinkClick r:id="rId5"/>
          </p:cNvPr>
          <p:cNvPicPr>
            <a:picLocks noChangeAspect="1" noChangeArrowheads="1"/>
          </p:cNvPicPr>
          <p:nvPr/>
        </p:nvPicPr>
        <p:blipFill>
          <a:blip r:embed="rId6" cstate="print"/>
          <a:srcRect/>
          <a:stretch>
            <a:fillRect/>
          </a:stretch>
        </p:blipFill>
        <p:spPr bwMode="auto">
          <a:xfrm>
            <a:off x="515868" y="4401272"/>
            <a:ext cx="2261184" cy="1512168"/>
          </a:xfrm>
          <a:prstGeom prst="rect">
            <a:avLst/>
          </a:prstGeom>
          <a:noFill/>
        </p:spPr>
      </p:pic>
      <p:pic>
        <p:nvPicPr>
          <p:cNvPr id="43014" name="Picture 6" descr="MMS.jpg">
            <a:hlinkClick r:id="rId7"/>
          </p:cNvPr>
          <p:cNvPicPr>
            <a:picLocks noChangeAspect="1" noChangeArrowheads="1"/>
          </p:cNvPicPr>
          <p:nvPr/>
        </p:nvPicPr>
        <p:blipFill>
          <a:blip r:embed="rId8" cstate="print"/>
          <a:srcRect/>
          <a:stretch>
            <a:fillRect/>
          </a:stretch>
        </p:blipFill>
        <p:spPr bwMode="auto">
          <a:xfrm>
            <a:off x="6076733" y="4338072"/>
            <a:ext cx="2095500" cy="2171701"/>
          </a:xfrm>
          <a:prstGeom prst="rect">
            <a:avLst/>
          </a:prstGeom>
          <a:noFill/>
        </p:spPr>
      </p:pic>
      <p:sp>
        <p:nvSpPr>
          <p:cNvPr id="7" name="6 Marcador de número de diapositiva"/>
          <p:cNvSpPr>
            <a:spLocks noGrp="1"/>
          </p:cNvSpPr>
          <p:nvPr>
            <p:ph type="sldNum" sz="quarter" idx="12"/>
          </p:nvPr>
        </p:nvSpPr>
        <p:spPr/>
        <p:txBody>
          <a:bodyPr/>
          <a:lstStyle/>
          <a:p>
            <a:fld id="{0C0A206E-FD98-4925-99A6-E39F18AC1176}" type="slidenum">
              <a:rPr lang="es-AR" smtClean="0"/>
              <a:pPr/>
              <a:t>8</a:t>
            </a:fld>
            <a:endParaRPr lang="es-AR"/>
          </a:p>
        </p:txBody>
      </p:sp>
      <p:sp>
        <p:nvSpPr>
          <p:cNvPr id="3" name="Flecha curvada hacia la derecha 2"/>
          <p:cNvSpPr/>
          <p:nvPr/>
        </p:nvSpPr>
        <p:spPr>
          <a:xfrm rot="10800000">
            <a:off x="2987824" y="1660184"/>
            <a:ext cx="1080120" cy="347922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 name="Flecha curvada hacia la derecha 8"/>
          <p:cNvSpPr/>
          <p:nvPr/>
        </p:nvSpPr>
        <p:spPr>
          <a:xfrm rot="10800000">
            <a:off x="8316416" y="1944700"/>
            <a:ext cx="807728" cy="347922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0" name="1 Título"/>
          <p:cNvSpPr txBox="1">
            <a:spLocks/>
          </p:cNvSpPr>
          <p:nvPr/>
        </p:nvSpPr>
        <p:spPr>
          <a:xfrm>
            <a:off x="2987822" y="-17698"/>
            <a:ext cx="4268587" cy="1828800"/>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AR" b="1" i="1" dirty="0" smtClean="0">
                <a:solidFill>
                  <a:srgbClr val="FF0000"/>
                </a:solidFill>
              </a:rPr>
              <a:t>Recibir /enviar</a:t>
            </a:r>
            <a:endParaRPr lang="es-AR" b="1" i="1" dirty="0">
              <a:solidFill>
                <a:srgbClr val="FF000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4" cstate="print"/>
          <a:srcRect/>
          <a:stretch>
            <a:fillRect/>
          </a:stretch>
        </p:blipFill>
        <p:spPr bwMode="auto">
          <a:xfrm>
            <a:off x="251519" y="1700808"/>
            <a:ext cx="4620513" cy="4608512"/>
          </a:xfrm>
          <a:prstGeom prst="rect">
            <a:avLst/>
          </a:prstGeom>
          <a:noFill/>
          <a:ln w="41275" cmpd="sng">
            <a:solidFill>
              <a:schemeClr val="accent1">
                <a:lumMod val="75000"/>
              </a:schemeClr>
            </a:solidFill>
            <a:miter lim="800000"/>
            <a:headEnd/>
            <a:tailEnd/>
          </a:ln>
        </p:spPr>
      </p:pic>
      <p:pic>
        <p:nvPicPr>
          <p:cNvPr id="1027" name="Picture 3"/>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5000" contrast="11000"/>
                    </a14:imgEffect>
                  </a14:imgLayer>
                </a14:imgProps>
              </a:ext>
            </a:extLst>
          </a:blip>
          <a:srcRect/>
          <a:stretch>
            <a:fillRect/>
          </a:stretch>
        </p:blipFill>
        <p:spPr bwMode="auto">
          <a:xfrm>
            <a:off x="5148064" y="1484784"/>
            <a:ext cx="3600400" cy="5117319"/>
          </a:xfrm>
          <a:prstGeom prst="rect">
            <a:avLst/>
          </a:prstGeom>
          <a:noFill/>
          <a:ln w="41275" cmpd="sng">
            <a:solidFill>
              <a:schemeClr val="accent1">
                <a:lumMod val="75000"/>
              </a:schemeClr>
            </a:solidFill>
            <a:miter lim="800000"/>
            <a:headEnd/>
            <a:tailEnd/>
          </a:ln>
        </p:spPr>
      </p:pic>
      <p:sp>
        <p:nvSpPr>
          <p:cNvPr id="4" name="3 Rectángulo"/>
          <p:cNvSpPr/>
          <p:nvPr/>
        </p:nvSpPr>
        <p:spPr>
          <a:xfrm>
            <a:off x="899592" y="188640"/>
            <a:ext cx="7056784" cy="1152128"/>
          </a:xfrm>
          <a:prstGeom prst="rect">
            <a:avLst/>
          </a:prstGeom>
          <a:solidFill>
            <a:schemeClr val="accent1">
              <a:lumMod val="40000"/>
              <a:lumOff val="60000"/>
            </a:schemeClr>
          </a:solidFill>
          <a:effectLst/>
        </p:spPr>
        <p:txBody>
          <a:bodyPr vert="horz" lIns="45720" tIns="0" rIns="45720" bIns="0" rtlCol="0" anchor="ctr" anchorCtr="0">
            <a:normAutofit/>
            <a:scene3d>
              <a:camera prst="orthographicFront"/>
              <a:lightRig rig="soft" dir="t">
                <a:rot lat="0" lon="0" rev="17220000"/>
              </a:lightRig>
            </a:scene3d>
            <a:sp3d prstMaterial="softEdge">
              <a:bevelT w="38100" h="38100"/>
            </a:sp3d>
          </a:bodyPr>
          <a:lstStyle/>
          <a:p>
            <a:pPr algn="ctr" defTabSz="457200">
              <a:spcBef>
                <a:spcPct val="0"/>
              </a:spcBef>
            </a:pPr>
            <a:r>
              <a:rPr lang="es-ES_tradnl" sz="3200" b="1" i="1" cap="all" dirty="0">
                <a:ln w="3175" cmpd="sng">
                  <a:noFill/>
                </a:ln>
                <a:solidFill>
                  <a:srgbClr val="FF0000"/>
                </a:solidFill>
                <a:latin typeface="+mj-lt"/>
                <a:ea typeface="+mj-ea"/>
                <a:cs typeface="+mj-cs"/>
              </a:rPr>
              <a:t>Placa de sonido</a:t>
            </a:r>
            <a:endParaRPr lang="es-AR" sz="3200" b="1" i="1" cap="all" dirty="0">
              <a:ln w="3175" cmpd="sng">
                <a:noFill/>
              </a:ln>
              <a:solidFill>
                <a:srgbClr val="FF0000"/>
              </a:solidFill>
              <a:latin typeface="+mj-lt"/>
              <a:ea typeface="+mj-ea"/>
              <a:cs typeface="+mj-cs"/>
            </a:endParaRPr>
          </a:p>
        </p:txBody>
      </p:sp>
      <p:sp>
        <p:nvSpPr>
          <p:cNvPr id="5" name="4 Marcador de número de diapositiva"/>
          <p:cNvSpPr>
            <a:spLocks noGrp="1"/>
          </p:cNvSpPr>
          <p:nvPr>
            <p:ph type="sldNum" sz="quarter" idx="12"/>
          </p:nvPr>
        </p:nvSpPr>
        <p:spPr/>
        <p:txBody>
          <a:bodyPr/>
          <a:lstStyle/>
          <a:p>
            <a:fld id="{0C0A206E-FD98-4925-99A6-E39F18AC1176}" type="slidenum">
              <a:rPr lang="es-AR" smtClean="0"/>
              <a:pPr/>
              <a:t>9</a:t>
            </a:fld>
            <a:endParaRPr lang="es-AR"/>
          </a:p>
        </p:txBody>
      </p:sp>
      <p:graphicFrame>
        <p:nvGraphicFramePr>
          <p:cNvPr id="2" name="1 Objeto"/>
          <p:cNvGraphicFramePr>
            <a:graphicFrameLocks noChangeAspect="1"/>
          </p:cNvGraphicFramePr>
          <p:nvPr>
            <p:extLst>
              <p:ext uri="{D42A27DB-BD31-4B8C-83A1-F6EECF244321}">
                <p14:modId xmlns:p14="http://schemas.microsoft.com/office/powerpoint/2010/main" val="3692049243"/>
              </p:ext>
            </p:extLst>
          </p:nvPr>
        </p:nvGraphicFramePr>
        <p:xfrm>
          <a:off x="6660231" y="5229200"/>
          <a:ext cx="1920213" cy="576064"/>
        </p:xfrm>
        <a:graphic>
          <a:graphicData uri="http://schemas.openxmlformats.org/presentationml/2006/ole">
            <mc:AlternateContent xmlns:mc="http://schemas.openxmlformats.org/markup-compatibility/2006">
              <mc:Choice xmlns:v="urn:schemas-microsoft-com:vml" Requires="v">
                <p:oleObj spid="_x0000_s3103" name="Imagen de mapa de bits" r:id="rId7" imgW="1219306" imgH="457240" progId="PBrush">
                  <p:embed/>
                </p:oleObj>
              </mc:Choice>
              <mc:Fallback>
                <p:oleObj name="Imagen de mapa de bits" r:id="rId7" imgW="1219306" imgH="457240" progId="PBrush">
                  <p:embed/>
                  <p:pic>
                    <p:nvPicPr>
                      <p:cNvPr id="0"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60231" y="5229200"/>
                        <a:ext cx="1920213" cy="576064"/>
                      </a:xfrm>
                      <a:prstGeom prst="rect">
                        <a:avLst/>
                      </a:prstGeom>
                      <a:solidFill>
                        <a:schemeClr val="hlink"/>
                      </a:solidFill>
                      <a:ln w="76200">
                        <a:solidFill>
                          <a:srgbClr val="000080"/>
                        </a:solidFill>
                        <a:miter lim="800000"/>
                        <a:headEnd/>
                        <a:tailEnd/>
                      </a:ln>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Sector">
  <a:themeElements>
    <a:clrScheme name="Sector">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c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1832</TotalTime>
  <Words>2527</Words>
  <Application>Microsoft Office PowerPoint</Application>
  <PresentationFormat>Presentación en pantalla (4:3)</PresentationFormat>
  <Paragraphs>309</Paragraphs>
  <Slides>36</Slides>
  <Notes>22</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2</vt:i4>
      </vt:variant>
      <vt:variant>
        <vt:lpstr>Títulos de diapositiva</vt:lpstr>
      </vt:variant>
      <vt:variant>
        <vt:i4>36</vt:i4>
      </vt:variant>
    </vt:vector>
  </HeadingPairs>
  <TitlesOfParts>
    <vt:vector size="45" baseType="lpstr">
      <vt:lpstr>Arial</vt:lpstr>
      <vt:lpstr>Britannic Bold</vt:lpstr>
      <vt:lpstr>Calibri</vt:lpstr>
      <vt:lpstr>Century Gothic</vt:lpstr>
      <vt:lpstr>Wingdings</vt:lpstr>
      <vt:lpstr>Wingdings 3</vt:lpstr>
      <vt:lpstr>Sector</vt:lpstr>
      <vt:lpstr>Imagen de mapa de bits</vt:lpstr>
      <vt:lpstr>Diapositiva</vt:lpstr>
      <vt:lpstr>CONOCIENDO  MULTIMEDIA</vt:lpstr>
      <vt:lpstr>QUE ES LA MULTIMEDIA</vt:lpstr>
      <vt:lpstr>HARDWARE PARA MULTIMEDIA</vt:lpstr>
      <vt:lpstr>HARDWARE USADO EN  MULTIMEDIA</vt:lpstr>
      <vt:lpstr>Interfaces On Board</vt:lpstr>
      <vt:lpstr>Combinación de texto, imagen, sonido y video en una tarea</vt:lpstr>
      <vt:lpstr>Presentación de PowerPoint</vt:lpstr>
      <vt:lpstr>Presentación de PowerPoint</vt:lpstr>
      <vt:lpstr>Presentación de PowerPoint</vt:lpstr>
      <vt:lpstr>Presentación de PowerPoint</vt:lpstr>
      <vt:lpstr>Presentación de PowerPoint</vt:lpstr>
      <vt:lpstr>El Puerto DVI</vt:lpstr>
      <vt:lpstr>El Puerto HDMI</vt:lpstr>
      <vt:lpstr>Presentación de PowerPoint</vt:lpstr>
      <vt:lpstr>DVD y BLU-RAY</vt:lpstr>
      <vt:lpstr>Presentación de PowerPoint</vt:lpstr>
      <vt:lpstr>Presentación de PowerPoint</vt:lpstr>
      <vt:lpstr>Discos duros SSD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UNLaM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PARA MULTIMEDIA</dc:title>
  <dc:creator>lab2</dc:creator>
  <cp:lastModifiedBy>Barone Miriam</cp:lastModifiedBy>
  <cp:revision>121</cp:revision>
  <dcterms:created xsi:type="dcterms:W3CDTF">2012-09-04T21:03:37Z</dcterms:created>
  <dcterms:modified xsi:type="dcterms:W3CDTF">2019-09-10T19:29:34Z</dcterms:modified>
</cp:coreProperties>
</file>